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Thin"/>
      <p:regular r:id="rId33"/>
      <p:bold r:id="rId34"/>
      <p:italic r:id="rId35"/>
      <p:boldItalic r:id="rId36"/>
    </p:embeddedFont>
    <p:embeddedFont>
      <p:font typeface="Roboto Black"/>
      <p:bold r:id="rId37"/>
      <p:boldItalic r:id="rId38"/>
    </p:embeddedFont>
    <p:embeddedFont>
      <p:font typeface="Roboto Medium"/>
      <p:regular r:id="rId39"/>
      <p:bold r:id="rId40"/>
      <p:italic r:id="rId41"/>
      <p:boldItalic r:id="rId42"/>
    </p:embeddedFont>
    <p:embeddedFont>
      <p:font typeface="Roboto"/>
      <p:regular r:id="rId43"/>
      <p:bold r:id="rId44"/>
      <p:italic r:id="rId45"/>
      <p:boldItalic r:id="rId46"/>
    </p:embeddedFont>
    <p:embeddedFont>
      <p:font typeface="Roboto Ligh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F2B857-735C-46B1-9DCF-409F4A6CBD0D}">
  <a:tblStyle styleId="{47F2B857-735C-46B1-9DCF-409F4A6CBD0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121C8A4-5541-445E-834E-0F2CACAAAB1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fntdata"/><Relationship Id="rId42" Type="http://schemas.openxmlformats.org/officeDocument/2006/relationships/font" Target="fonts/RobotoMedium-boldItalic.fntdata"/><Relationship Id="rId41" Type="http://schemas.openxmlformats.org/officeDocument/2006/relationships/font" Target="fonts/RobotoMedium-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bold.fntdata"/><Relationship Id="rId47" Type="http://schemas.openxmlformats.org/officeDocument/2006/relationships/font" Target="fonts/RobotoLight-regular.fntdata"/><Relationship Id="rId49" Type="http://schemas.openxmlformats.org/officeDocument/2006/relationships/font" Target="fonts/RobotoLigh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RobotoThin-regular.fntdata"/><Relationship Id="rId32" Type="http://schemas.openxmlformats.org/officeDocument/2006/relationships/slide" Target="slides/slide26.xml"/><Relationship Id="rId35" Type="http://schemas.openxmlformats.org/officeDocument/2006/relationships/font" Target="fonts/RobotoThin-italic.fntdata"/><Relationship Id="rId34" Type="http://schemas.openxmlformats.org/officeDocument/2006/relationships/font" Target="fonts/RobotoThin-bold.fntdata"/><Relationship Id="rId37" Type="http://schemas.openxmlformats.org/officeDocument/2006/relationships/font" Target="fonts/RobotoBlack-bold.fntdata"/><Relationship Id="rId36" Type="http://schemas.openxmlformats.org/officeDocument/2006/relationships/font" Target="fonts/RobotoThin-boldItalic.fntdata"/><Relationship Id="rId39" Type="http://schemas.openxmlformats.org/officeDocument/2006/relationships/font" Target="fonts/RobotoMedium-regular.fntdata"/><Relationship Id="rId38" Type="http://schemas.openxmlformats.org/officeDocument/2006/relationships/font" Target="fonts/RobotoBlack-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RobotoLight-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d6a830dac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d6a830dac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d8839eac3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d8839eac3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d8839eac3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d8839eac3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d6a830dac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d6a830da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8.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2.png"/><Relationship Id="rId4" Type="http://schemas.openxmlformats.org/officeDocument/2006/relationships/image" Target="../media/image3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2.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8.png"/><Relationship Id="rId4" Type="http://schemas.openxmlformats.org/officeDocument/2006/relationships/image" Target="../media/image3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8.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6.png"/><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8.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6.png"/><Relationship Id="rId6"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4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34.png"/><Relationship Id="rId5" Type="http://schemas.openxmlformats.org/officeDocument/2006/relationships/image" Target="../media/image40.png"/><Relationship Id="rId6" Type="http://schemas.openxmlformats.org/officeDocument/2006/relationships/image" Target="../media/image3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2.png"/><Relationship Id="rId4" Type="http://schemas.openxmlformats.org/officeDocument/2006/relationships/image" Target="../media/image47.png"/><Relationship Id="rId5" Type="http://schemas.openxmlformats.org/officeDocument/2006/relationships/image" Target="../media/image4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69.png"/><Relationship Id="rId6" Type="http://schemas.openxmlformats.org/officeDocument/2006/relationships/image" Target="../media/image77.png"/><Relationship Id="rId7" Type="http://schemas.openxmlformats.org/officeDocument/2006/relationships/image" Target="../media/image7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7.png"/><Relationship Id="rId4" Type="http://schemas.openxmlformats.org/officeDocument/2006/relationships/image" Target="../media/image65.png"/><Relationship Id="rId5" Type="http://schemas.openxmlformats.org/officeDocument/2006/relationships/image" Target="../media/image5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8.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76.png"/><Relationship Id="rId6" Type="http://schemas.openxmlformats.org/officeDocument/2006/relationships/image" Target="../media/image66.png"/><Relationship Id="rId7" Type="http://schemas.openxmlformats.org/officeDocument/2006/relationships/image" Target="../media/image74.png"/><Relationship Id="rId8" Type="http://schemas.openxmlformats.org/officeDocument/2006/relationships/image" Target="../media/image6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68.png"/><Relationship Id="rId4" Type="http://schemas.openxmlformats.org/officeDocument/2006/relationships/image" Target="../media/image70.png"/><Relationship Id="rId5" Type="http://schemas.openxmlformats.org/officeDocument/2006/relationships/image" Target="../media/image73.png"/><Relationship Id="rId6" Type="http://schemas.openxmlformats.org/officeDocument/2006/relationships/image" Target="../media/image72.png"/><Relationship Id="rId7" Type="http://schemas.openxmlformats.org/officeDocument/2006/relationships/image" Target="../media/image78.png"/><Relationship Id="rId8" Type="http://schemas.openxmlformats.org/officeDocument/2006/relationships/image" Target="../media/image7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80.png"/><Relationship Id="rId4" Type="http://schemas.openxmlformats.org/officeDocument/2006/relationships/image" Target="../media/image86.png"/><Relationship Id="rId5" Type="http://schemas.openxmlformats.org/officeDocument/2006/relationships/image" Target="../media/image83.png"/><Relationship Id="rId6" Type="http://schemas.openxmlformats.org/officeDocument/2006/relationships/image" Target="../media/image8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 Id="rId3" Type="http://schemas.openxmlformats.org/officeDocument/2006/relationships/image" Target="../media/image98.png"/><Relationship Id="rId4" Type="http://schemas.openxmlformats.org/officeDocument/2006/relationships/image" Target="../media/image95.png"/><Relationship Id="rId9" Type="http://schemas.openxmlformats.org/officeDocument/2006/relationships/image" Target="../media/image88.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97.png"/><Relationship Id="rId8" Type="http://schemas.openxmlformats.org/officeDocument/2006/relationships/image" Target="../media/image8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84.png"/><Relationship Id="rId4" Type="http://schemas.openxmlformats.org/officeDocument/2006/relationships/image" Target="../media/image91.png"/><Relationship Id="rId9" Type="http://schemas.openxmlformats.org/officeDocument/2006/relationships/image" Target="../media/image96.png"/><Relationship Id="rId5" Type="http://schemas.openxmlformats.org/officeDocument/2006/relationships/image" Target="../media/image89.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0.png"/><Relationship Id="rId3" Type="http://schemas.openxmlformats.org/officeDocument/2006/relationships/image" Target="../media/image12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png"/><Relationship Id="rId3" Type="http://schemas.openxmlformats.org/officeDocument/2006/relationships/image" Target="../media/image12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5.png"/><Relationship Id="rId3" Type="http://schemas.openxmlformats.org/officeDocument/2006/relationships/image" Target="../media/image12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2.png"/><Relationship Id="rId4" Type="http://schemas.openxmlformats.org/officeDocument/2006/relationships/image" Target="../media/image105.png"/><Relationship Id="rId5" Type="http://schemas.openxmlformats.org/officeDocument/2006/relationships/image" Target="../media/image104.png"/><Relationship Id="rId6" Type="http://schemas.openxmlformats.org/officeDocument/2006/relationships/image" Target="../media/image106.png"/><Relationship Id="rId7" Type="http://schemas.openxmlformats.org/officeDocument/2006/relationships/image" Target="../media/image1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0.png"/><Relationship Id="rId4" Type="http://schemas.openxmlformats.org/officeDocument/2006/relationships/image" Target="../media/image1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5.png"/><Relationship Id="rId4" Type="http://schemas.openxmlformats.org/officeDocument/2006/relationships/image" Target="../media/image1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5.png"/><Relationship Id="rId4" Type="http://schemas.openxmlformats.org/officeDocument/2006/relationships/image" Target="../media/image118.png"/><Relationship Id="rId5" Type="http://schemas.openxmlformats.org/officeDocument/2006/relationships/image" Target="../media/image114.png"/><Relationship Id="rId6" Type="http://schemas.openxmlformats.org/officeDocument/2006/relationships/image" Target="../media/image1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5.png"/><Relationship Id="rId4" Type="http://schemas.openxmlformats.org/officeDocument/2006/relationships/image" Target="../media/image1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5.png"/><Relationship Id="rId4" Type="http://schemas.openxmlformats.org/officeDocument/2006/relationships/image" Target="../media/image1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draw.io" TargetMode="External"/><Relationship Id="rId4" Type="http://schemas.openxmlformats.org/officeDocument/2006/relationships/image" Target="../media/image1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hyperlink" Target="https://www.cvedetails.com/cve/CVE-2015-652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a:p>
            <a:pPr indent="0" lvl="0" marL="0" rtl="0" algn="ctr">
              <a:spcBef>
                <a:spcPts val="1000"/>
              </a:spcBef>
              <a:spcAft>
                <a:spcPts val="0"/>
              </a:spcAft>
              <a:buNone/>
            </a:pPr>
            <a:r>
              <a:rPr lang="en" sz="2500">
                <a:latin typeface="Roboto"/>
                <a:ea typeface="Roboto"/>
                <a:cs typeface="Roboto"/>
                <a:sym typeface="Roboto"/>
              </a:rPr>
              <a:t>By Martin Hills - April 2021</a:t>
            </a:r>
            <a:endParaRPr sz="2500">
              <a:latin typeface="Roboto"/>
              <a:ea typeface="Roboto"/>
              <a:cs typeface="Roboto"/>
              <a:sym typeface="Roboto"/>
            </a:endParaRPr>
          </a:p>
          <a:p>
            <a:pPr indent="0" lvl="0" marL="0" rtl="0" algn="ctr">
              <a:spcBef>
                <a:spcPts val="1000"/>
              </a:spcBef>
              <a:spcAft>
                <a:spcPts val="0"/>
              </a:spcAft>
              <a:buClr>
                <a:schemeClr val="dk1"/>
              </a:buClr>
              <a:buSzPts val="1100"/>
              <a:buFont typeface="Arial"/>
              <a:buNone/>
            </a:pPr>
            <a:r>
              <a:rPr lang="en" sz="2500">
                <a:solidFill>
                  <a:schemeClr val="dk1"/>
                </a:solidFill>
                <a:latin typeface="Roboto"/>
                <a:ea typeface="Roboto"/>
                <a:cs typeface="Roboto"/>
                <a:sym typeface="Roboto"/>
              </a:rPr>
              <a:t>Project 2 - Monash Cybersecurity bootcamp 20/21</a:t>
            </a:r>
            <a:endParaRPr sz="2500">
              <a:latin typeface="Roboto"/>
              <a:ea typeface="Roboto"/>
              <a:cs typeface="Roboto"/>
              <a:sym typeface="Roboto"/>
            </a:endParaRPr>
          </a:p>
          <a:p>
            <a:pPr indent="0" lvl="0" marL="0" rtl="0" algn="ctr">
              <a:spcBef>
                <a:spcPts val="1000"/>
              </a:spcBef>
              <a:spcAft>
                <a:spcPts val="0"/>
              </a:spcAft>
              <a:buNone/>
            </a:pPr>
            <a:r>
              <a:rPr lang="en" sz="1700">
                <a:latin typeface="Roboto"/>
                <a:ea typeface="Roboto"/>
                <a:cs typeface="Roboto"/>
                <a:sym typeface="Roboto"/>
              </a:rPr>
              <a:t>Final</a:t>
            </a:r>
            <a:r>
              <a:rPr lang="en" sz="1700">
                <a:latin typeface="Roboto"/>
                <a:ea typeface="Roboto"/>
                <a:cs typeface="Roboto"/>
                <a:sym typeface="Roboto"/>
              </a:rPr>
              <a:t> V1.1</a:t>
            </a:r>
            <a:endParaRPr sz="17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Inadequate login/password policies &amp; practices</a:t>
            </a:r>
            <a:endParaRPr/>
          </a:p>
        </p:txBody>
      </p:sp>
      <p:sp>
        <p:nvSpPr>
          <p:cNvPr id="1121" name="Google Shape;1121;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2" name="Google Shape;1122;p6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3"/>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Hydra was used with a wordlist to Brute Force</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Ashton’s password.</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Crackstation used to unhash Ryan’s password.</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24" name="Google Shape;1124;p63"/>
          <p:cNvGrpSpPr/>
          <p:nvPr/>
        </p:nvGrpSpPr>
        <p:grpSpPr>
          <a:xfrm>
            <a:off x="457181" y="887903"/>
            <a:ext cx="533372" cy="533480"/>
            <a:chOff x="457200" y="1378813"/>
            <a:chExt cx="695400" cy="695450"/>
          </a:xfrm>
        </p:grpSpPr>
        <p:sp>
          <p:nvSpPr>
            <p:cNvPr id="1125" name="Google Shape;1125;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26" name="Google Shape;1126;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63"/>
          <p:cNvGrpSpPr/>
          <p:nvPr/>
        </p:nvGrpSpPr>
        <p:grpSpPr>
          <a:xfrm>
            <a:off x="3228956" y="887903"/>
            <a:ext cx="533372" cy="533480"/>
            <a:chOff x="457200" y="1378813"/>
            <a:chExt cx="695400" cy="695450"/>
          </a:xfrm>
        </p:grpSpPr>
        <p:sp>
          <p:nvSpPr>
            <p:cNvPr id="1128" name="Google Shape;1128;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9" name="Google Shape;1129;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0" name="Google Shape;1130;p63"/>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3"/>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Due to poor password policies, Hydra was to able crack, (via brute force in less than 2 minutes), Ashton’s password.</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Using Ashton’s password to access a secret folder, led us to Ryan’s hashed password, which Crackstation cracked, giving access to the webdav</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folder.</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32" name="Google Shape;1132;p63"/>
          <p:cNvGrpSpPr/>
          <p:nvPr/>
        </p:nvGrpSpPr>
        <p:grpSpPr>
          <a:xfrm>
            <a:off x="6134081" y="888653"/>
            <a:ext cx="533372" cy="533480"/>
            <a:chOff x="457200" y="1378813"/>
            <a:chExt cx="695400" cy="695450"/>
          </a:xfrm>
        </p:grpSpPr>
        <p:sp>
          <p:nvSpPr>
            <p:cNvPr id="1133" name="Google Shape;1133;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34" name="Google Shape;1134;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5" name="Google Shape;1135;p63"/>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3"/>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rPr lang="en" sz="600">
                <a:solidFill>
                  <a:schemeClr val="dk1"/>
                </a:solidFill>
                <a:latin typeface="Roboto"/>
                <a:ea typeface="Roboto"/>
                <a:cs typeface="Roboto"/>
                <a:sym typeface="Roboto"/>
              </a:rPr>
              <a:t>Login hint (plain text))  “For Ashtons eyes only”</a:t>
            </a:r>
            <a:endParaRPr sz="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600">
                <a:solidFill>
                  <a:schemeClr val="dk1"/>
                </a:solidFill>
                <a:latin typeface="Roboto"/>
                <a:ea typeface="Roboto"/>
                <a:cs typeface="Roboto"/>
                <a:sym typeface="Roboto"/>
              </a:rPr>
              <a:t>Simple password, no lockout &amp; unlimited login attempts allows Hydra brute force password attack.</a:t>
            </a:r>
            <a:endParaRPr sz="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600">
                <a:solidFill>
                  <a:schemeClr val="dk1"/>
                </a:solidFill>
                <a:latin typeface="Roboto"/>
                <a:ea typeface="Roboto"/>
                <a:cs typeface="Roboto"/>
                <a:sym typeface="Roboto"/>
              </a:rPr>
              <a:t>Able to see Ryan’s Hash’ed password.</a:t>
            </a:r>
            <a:endParaRPr sz="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600">
                <a:solidFill>
                  <a:schemeClr val="dk1"/>
                </a:solidFill>
                <a:latin typeface="Roboto"/>
                <a:ea typeface="Roboto"/>
                <a:cs typeface="Roboto"/>
                <a:sym typeface="Roboto"/>
              </a:rPr>
              <a:t>Crackstation was able to unhash Ryans password. </a:t>
            </a:r>
            <a:endParaRPr sz="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6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p:txBody>
      </p:sp>
      <p:pic>
        <p:nvPicPr>
          <p:cNvPr id="1137" name="Google Shape;1137;p63"/>
          <p:cNvPicPr preferRelativeResize="0"/>
          <p:nvPr/>
        </p:nvPicPr>
        <p:blipFill>
          <a:blip r:embed="rId3">
            <a:alphaModFix/>
          </a:blip>
          <a:stretch>
            <a:fillRect/>
          </a:stretch>
        </p:blipFill>
        <p:spPr>
          <a:xfrm>
            <a:off x="6324825" y="4221575"/>
            <a:ext cx="2735601" cy="350900"/>
          </a:xfrm>
          <a:prstGeom prst="rect">
            <a:avLst/>
          </a:prstGeom>
          <a:noFill/>
          <a:ln>
            <a:noFill/>
          </a:ln>
        </p:spPr>
      </p:pic>
      <p:pic>
        <p:nvPicPr>
          <p:cNvPr id="1138" name="Google Shape;1138;p63"/>
          <p:cNvPicPr preferRelativeResize="0"/>
          <p:nvPr/>
        </p:nvPicPr>
        <p:blipFill>
          <a:blip r:embed="rId4">
            <a:alphaModFix/>
          </a:blip>
          <a:stretch>
            <a:fillRect/>
          </a:stretch>
        </p:blipFill>
        <p:spPr>
          <a:xfrm flipH="1">
            <a:off x="6324826" y="1481375"/>
            <a:ext cx="2590574" cy="614625"/>
          </a:xfrm>
          <a:prstGeom prst="rect">
            <a:avLst/>
          </a:prstGeom>
          <a:noFill/>
          <a:ln>
            <a:noFill/>
          </a:ln>
        </p:spPr>
      </p:pic>
      <p:pic>
        <p:nvPicPr>
          <p:cNvPr id="1139" name="Google Shape;1139;p63"/>
          <p:cNvPicPr preferRelativeResize="0"/>
          <p:nvPr/>
        </p:nvPicPr>
        <p:blipFill>
          <a:blip r:embed="rId5">
            <a:alphaModFix/>
          </a:blip>
          <a:stretch>
            <a:fillRect/>
          </a:stretch>
        </p:blipFill>
        <p:spPr>
          <a:xfrm>
            <a:off x="6340338" y="2298375"/>
            <a:ext cx="2590575" cy="689305"/>
          </a:xfrm>
          <a:prstGeom prst="rect">
            <a:avLst/>
          </a:prstGeom>
          <a:noFill/>
          <a:ln>
            <a:noFill/>
          </a:ln>
        </p:spPr>
      </p:pic>
      <p:pic>
        <p:nvPicPr>
          <p:cNvPr id="1140" name="Google Shape;1140;p63"/>
          <p:cNvPicPr preferRelativeResize="0"/>
          <p:nvPr/>
        </p:nvPicPr>
        <p:blipFill>
          <a:blip r:embed="rId6">
            <a:alphaModFix/>
          </a:blip>
          <a:stretch>
            <a:fillRect/>
          </a:stretch>
        </p:blipFill>
        <p:spPr>
          <a:xfrm>
            <a:off x="6429687" y="3190050"/>
            <a:ext cx="2371499" cy="533700"/>
          </a:xfrm>
          <a:prstGeom prst="rect">
            <a:avLst/>
          </a:prstGeom>
          <a:noFill/>
          <a:ln>
            <a:noFill/>
          </a:ln>
        </p:spPr>
      </p:pic>
      <p:pic>
        <p:nvPicPr>
          <p:cNvPr id="1141" name="Google Shape;1141;p63"/>
          <p:cNvPicPr preferRelativeResize="0"/>
          <p:nvPr/>
        </p:nvPicPr>
        <p:blipFill>
          <a:blip r:embed="rId7">
            <a:alphaModFix/>
          </a:blip>
          <a:stretch>
            <a:fillRect/>
          </a:stretch>
        </p:blipFill>
        <p:spPr>
          <a:xfrm>
            <a:off x="6417450" y="3863925"/>
            <a:ext cx="2371500" cy="438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a:t>
            </a:r>
            <a:r>
              <a:rPr lang="en" sz="2200">
                <a:solidFill>
                  <a:schemeClr val="dk1"/>
                </a:solidFill>
              </a:rPr>
              <a:t>php Reverse Shell infiltratration:CVE-2019-13386</a:t>
            </a:r>
            <a:endParaRPr/>
          </a:p>
        </p:txBody>
      </p:sp>
      <p:sp>
        <p:nvSpPr>
          <p:cNvPr id="1147" name="Google Shape;1147;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8" name="Google Shape;1148;p64"/>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4"/>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Used msfvenom to upload a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malicious file (reverse.php)</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Used Webdav to put that file</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on the server</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Successfully execute the reverse shell payload using metaspolit to to create a</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meterpreter session allowing the command shell to be run, giving system command access.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50" name="Google Shape;1150;p64"/>
          <p:cNvGrpSpPr/>
          <p:nvPr/>
        </p:nvGrpSpPr>
        <p:grpSpPr>
          <a:xfrm>
            <a:off x="457181" y="887903"/>
            <a:ext cx="533372" cy="533480"/>
            <a:chOff x="457200" y="1378813"/>
            <a:chExt cx="695400" cy="695450"/>
          </a:xfrm>
        </p:grpSpPr>
        <p:sp>
          <p:nvSpPr>
            <p:cNvPr id="1151" name="Google Shape;1151;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52" name="Google Shape;1152;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64"/>
          <p:cNvGrpSpPr/>
          <p:nvPr/>
        </p:nvGrpSpPr>
        <p:grpSpPr>
          <a:xfrm>
            <a:off x="3228956" y="887903"/>
            <a:ext cx="533372" cy="533480"/>
            <a:chOff x="457200" y="1378813"/>
            <a:chExt cx="695400" cy="695450"/>
          </a:xfrm>
        </p:grpSpPr>
        <p:sp>
          <p:nvSpPr>
            <p:cNvPr id="1154" name="Google Shape;1154;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55" name="Google Shape;1155;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6" name="Google Shape;1156;p64"/>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4"/>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After uploading &amp; running the malicious file (reverse.php) on server1, we were able to</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give ourselves a shell and execute commands.</a:t>
            </a:r>
            <a:endParaRPr sz="1200">
              <a:latin typeface="Roboto"/>
              <a:ea typeface="Roboto"/>
              <a:cs typeface="Roboto"/>
              <a:sym typeface="Roboto"/>
            </a:endParaRPr>
          </a:p>
        </p:txBody>
      </p:sp>
      <p:grpSp>
        <p:nvGrpSpPr>
          <p:cNvPr id="1158" name="Google Shape;1158;p64"/>
          <p:cNvGrpSpPr/>
          <p:nvPr/>
        </p:nvGrpSpPr>
        <p:grpSpPr>
          <a:xfrm>
            <a:off x="6134081" y="888653"/>
            <a:ext cx="533372" cy="533480"/>
            <a:chOff x="457200" y="1378813"/>
            <a:chExt cx="695400" cy="695450"/>
          </a:xfrm>
        </p:grpSpPr>
        <p:sp>
          <p:nvSpPr>
            <p:cNvPr id="1159" name="Google Shape;1159;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60" name="Google Shape;1160;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1" name="Google Shape;1161;p64"/>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4"/>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rPr lang="en" sz="600">
                <a:latin typeface="Roboto"/>
                <a:ea typeface="Roboto"/>
                <a:cs typeface="Roboto"/>
                <a:sym typeface="Roboto"/>
              </a:rPr>
              <a:t>msfvenom used to upload “reverse.php</a:t>
            </a:r>
            <a:endParaRPr sz="6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600">
              <a:latin typeface="Roboto"/>
              <a:ea typeface="Roboto"/>
              <a:cs typeface="Roboto"/>
              <a:sym typeface="Roboto"/>
            </a:endParaRPr>
          </a:p>
          <a:p>
            <a:pPr indent="0" lvl="0" marL="0" rtl="0" algn="l">
              <a:lnSpc>
                <a:spcPct val="115000"/>
              </a:lnSpc>
              <a:spcBef>
                <a:spcPts val="0"/>
              </a:spcBef>
              <a:spcAft>
                <a:spcPts val="0"/>
              </a:spcAft>
              <a:buNone/>
            </a:pPr>
            <a:r>
              <a:rPr lang="en" sz="600">
                <a:latin typeface="Roboto"/>
                <a:ea typeface="Roboto"/>
                <a:cs typeface="Roboto"/>
                <a:sym typeface="Roboto"/>
              </a:rPr>
              <a:t>meterpreter running and shell command executed</a:t>
            </a:r>
            <a:endParaRPr sz="600">
              <a:latin typeface="Roboto"/>
              <a:ea typeface="Roboto"/>
              <a:cs typeface="Roboto"/>
              <a:sym typeface="Roboto"/>
            </a:endParaRPr>
          </a:p>
          <a:p>
            <a:pPr indent="0" lvl="0" marL="0" rtl="0" algn="l">
              <a:lnSpc>
                <a:spcPct val="115000"/>
              </a:lnSpc>
              <a:spcBef>
                <a:spcPts val="0"/>
              </a:spcBef>
              <a:spcAft>
                <a:spcPts val="0"/>
              </a:spcAft>
              <a:buNone/>
            </a:pPr>
            <a:r>
              <a:t/>
            </a:r>
            <a:endParaRPr sz="600">
              <a:latin typeface="Roboto"/>
              <a:ea typeface="Roboto"/>
              <a:cs typeface="Roboto"/>
              <a:sym typeface="Roboto"/>
            </a:endParaRPr>
          </a:p>
          <a:p>
            <a:pPr indent="0" lvl="0" marL="0" rtl="0" algn="l">
              <a:lnSpc>
                <a:spcPct val="115000"/>
              </a:lnSpc>
              <a:spcBef>
                <a:spcPts val="0"/>
              </a:spcBef>
              <a:spcAft>
                <a:spcPts val="0"/>
              </a:spcAft>
              <a:buNone/>
            </a:pPr>
            <a:r>
              <a:t/>
            </a:r>
            <a:endParaRPr sz="600">
              <a:latin typeface="Roboto"/>
              <a:ea typeface="Roboto"/>
              <a:cs typeface="Roboto"/>
              <a:sym typeface="Roboto"/>
            </a:endParaRPr>
          </a:p>
          <a:p>
            <a:pPr indent="0" lvl="0" marL="0" rtl="0" algn="l">
              <a:lnSpc>
                <a:spcPct val="115000"/>
              </a:lnSpc>
              <a:spcBef>
                <a:spcPts val="0"/>
              </a:spcBef>
              <a:spcAft>
                <a:spcPts val="0"/>
              </a:spcAft>
              <a:buNone/>
            </a:pPr>
            <a:r>
              <a:t/>
            </a:r>
            <a:endParaRPr sz="600">
              <a:latin typeface="Roboto"/>
              <a:ea typeface="Roboto"/>
              <a:cs typeface="Roboto"/>
              <a:sym typeface="Roboto"/>
            </a:endParaRPr>
          </a:p>
          <a:p>
            <a:pPr indent="0" lvl="0" marL="0" rtl="0" algn="l">
              <a:lnSpc>
                <a:spcPct val="115000"/>
              </a:lnSpc>
              <a:spcBef>
                <a:spcPts val="0"/>
              </a:spcBef>
              <a:spcAft>
                <a:spcPts val="0"/>
              </a:spcAft>
              <a:buNone/>
            </a:pPr>
            <a:r>
              <a:t/>
            </a:r>
            <a:endParaRPr sz="600">
              <a:latin typeface="Roboto"/>
              <a:ea typeface="Roboto"/>
              <a:cs typeface="Roboto"/>
              <a:sym typeface="Roboto"/>
            </a:endParaRPr>
          </a:p>
          <a:p>
            <a:pPr indent="0" lvl="0" marL="0" rtl="0" algn="l">
              <a:lnSpc>
                <a:spcPct val="115000"/>
              </a:lnSpc>
              <a:spcBef>
                <a:spcPts val="0"/>
              </a:spcBef>
              <a:spcAft>
                <a:spcPts val="0"/>
              </a:spcAft>
              <a:buNone/>
            </a:pPr>
            <a:r>
              <a:t/>
            </a:r>
            <a:endParaRPr sz="600">
              <a:latin typeface="Roboto"/>
              <a:ea typeface="Roboto"/>
              <a:cs typeface="Roboto"/>
              <a:sym typeface="Roboto"/>
            </a:endParaRPr>
          </a:p>
          <a:p>
            <a:pPr indent="0" lvl="0" marL="0" rtl="0" algn="l">
              <a:lnSpc>
                <a:spcPct val="115000"/>
              </a:lnSpc>
              <a:spcBef>
                <a:spcPts val="0"/>
              </a:spcBef>
              <a:spcAft>
                <a:spcPts val="0"/>
              </a:spcAft>
              <a:buNone/>
            </a:pPr>
            <a:r>
              <a:rPr lang="en" sz="600">
                <a:latin typeface="Roboto"/>
                <a:ea typeface="Roboto"/>
                <a:cs typeface="Roboto"/>
                <a:sym typeface="Roboto"/>
              </a:rPr>
              <a:t>Using a linux command on server1</a:t>
            </a:r>
            <a:endParaRPr sz="600">
              <a:latin typeface="Roboto"/>
              <a:ea typeface="Roboto"/>
              <a:cs typeface="Roboto"/>
              <a:sym typeface="Roboto"/>
            </a:endParaRPr>
          </a:p>
        </p:txBody>
      </p:sp>
      <p:pic>
        <p:nvPicPr>
          <p:cNvPr id="1163" name="Google Shape;1163;p64"/>
          <p:cNvPicPr preferRelativeResize="0"/>
          <p:nvPr/>
        </p:nvPicPr>
        <p:blipFill>
          <a:blip r:embed="rId3">
            <a:alphaModFix/>
          </a:blip>
          <a:stretch>
            <a:fillRect/>
          </a:stretch>
        </p:blipFill>
        <p:spPr>
          <a:xfrm>
            <a:off x="6391500" y="1531900"/>
            <a:ext cx="2447850" cy="761725"/>
          </a:xfrm>
          <a:prstGeom prst="rect">
            <a:avLst/>
          </a:prstGeom>
          <a:noFill/>
          <a:ln>
            <a:noFill/>
          </a:ln>
        </p:spPr>
      </p:pic>
      <p:pic>
        <p:nvPicPr>
          <p:cNvPr id="1164" name="Google Shape;1164;p64"/>
          <p:cNvPicPr preferRelativeResize="0"/>
          <p:nvPr/>
        </p:nvPicPr>
        <p:blipFill>
          <a:blip r:embed="rId4">
            <a:alphaModFix/>
          </a:blip>
          <a:stretch>
            <a:fillRect/>
          </a:stretch>
        </p:blipFill>
        <p:spPr>
          <a:xfrm>
            <a:off x="6429673" y="2481611"/>
            <a:ext cx="2371500" cy="1375564"/>
          </a:xfrm>
          <a:prstGeom prst="rect">
            <a:avLst/>
          </a:prstGeom>
          <a:noFill/>
          <a:ln>
            <a:noFill/>
          </a:ln>
        </p:spPr>
      </p:pic>
      <p:pic>
        <p:nvPicPr>
          <p:cNvPr id="1165" name="Google Shape;1165;p64"/>
          <p:cNvPicPr preferRelativeResize="0"/>
          <p:nvPr/>
        </p:nvPicPr>
        <p:blipFill>
          <a:blip r:embed="rId5">
            <a:alphaModFix/>
          </a:blip>
          <a:stretch>
            <a:fillRect/>
          </a:stretch>
        </p:blipFill>
        <p:spPr>
          <a:xfrm>
            <a:off x="6429675" y="3991800"/>
            <a:ext cx="2371499" cy="458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a:t>
            </a:r>
            <a:r>
              <a:rPr lang="en" sz="2200">
                <a:solidFill>
                  <a:schemeClr val="dk1"/>
                </a:solidFill>
              </a:rPr>
              <a:t>Poorly configured webdav</a:t>
            </a:r>
            <a:endParaRPr sz="2200">
              <a:solidFill>
                <a:schemeClr val="dk1"/>
              </a:solidFill>
            </a:endParaRPr>
          </a:p>
          <a:p>
            <a:pPr indent="0" lvl="0" marL="0" rtl="0" algn="l">
              <a:spcBef>
                <a:spcPts val="0"/>
              </a:spcBef>
              <a:spcAft>
                <a:spcPts val="0"/>
              </a:spcAft>
              <a:buNone/>
            </a:pPr>
            <a:r>
              <a:t/>
            </a:r>
            <a:endParaRPr sz="2200">
              <a:solidFill>
                <a:schemeClr val="dk1"/>
              </a:solidFill>
            </a:endParaRPr>
          </a:p>
        </p:txBody>
      </p:sp>
      <p:sp>
        <p:nvSpPr>
          <p:cNvPr id="1171" name="Google Shape;1171;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2" name="Google Shape;1172;p65"/>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5"/>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By using Ryan’s login/password  details (gained by poor policies including the cracking of the hashed password) we were able to access the webdav server1 by entering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dav://192.168.1.105/webdav</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from a web browser</a:t>
            </a:r>
            <a:r>
              <a:rPr lang="en" sz="1200">
                <a:latin typeface="Roboto"/>
                <a:ea typeface="Roboto"/>
                <a:cs typeface="Roboto"/>
                <a:sym typeface="Roboto"/>
              </a:rPr>
              <a:t>.</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74" name="Google Shape;1174;p65"/>
          <p:cNvGrpSpPr/>
          <p:nvPr/>
        </p:nvGrpSpPr>
        <p:grpSpPr>
          <a:xfrm>
            <a:off x="457181" y="887903"/>
            <a:ext cx="533372" cy="533480"/>
            <a:chOff x="457200" y="1378813"/>
            <a:chExt cx="695400" cy="695450"/>
          </a:xfrm>
        </p:grpSpPr>
        <p:sp>
          <p:nvSpPr>
            <p:cNvPr id="1175" name="Google Shape;1175;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76" name="Google Shape;1176;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65"/>
          <p:cNvGrpSpPr/>
          <p:nvPr/>
        </p:nvGrpSpPr>
        <p:grpSpPr>
          <a:xfrm>
            <a:off x="3228956" y="887903"/>
            <a:ext cx="533372" cy="533480"/>
            <a:chOff x="457200" y="1378813"/>
            <a:chExt cx="695400" cy="695450"/>
          </a:xfrm>
        </p:grpSpPr>
        <p:sp>
          <p:nvSpPr>
            <p:cNvPr id="1178" name="Google Shape;1178;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79" name="Google Shape;1179;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0" name="Google Shape;1180;p65"/>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5"/>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Having access to the webdav server1 allowed us to upload a file reverse.php, containing a exploit that ultimately provided terminal access to server1 allowing commands to be executed on server1.</a:t>
            </a:r>
            <a:endParaRPr sz="1200">
              <a:latin typeface="Roboto"/>
              <a:ea typeface="Roboto"/>
              <a:cs typeface="Roboto"/>
              <a:sym typeface="Roboto"/>
            </a:endParaRPr>
          </a:p>
        </p:txBody>
      </p:sp>
      <p:grpSp>
        <p:nvGrpSpPr>
          <p:cNvPr id="1182" name="Google Shape;1182;p65"/>
          <p:cNvGrpSpPr/>
          <p:nvPr/>
        </p:nvGrpSpPr>
        <p:grpSpPr>
          <a:xfrm>
            <a:off x="6134081" y="888653"/>
            <a:ext cx="533372" cy="533480"/>
            <a:chOff x="457200" y="1378813"/>
            <a:chExt cx="695400" cy="695450"/>
          </a:xfrm>
        </p:grpSpPr>
        <p:sp>
          <p:nvSpPr>
            <p:cNvPr id="1183" name="Google Shape;1183;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84" name="Google Shape;1184;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 name="Google Shape;1185;p65"/>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5"/>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rPr lang="en" sz="700">
                <a:latin typeface="Roboto"/>
                <a:ea typeface="Roboto"/>
                <a:cs typeface="Roboto"/>
                <a:sym typeface="Roboto"/>
              </a:rPr>
              <a:t>User ryan login request to webdav</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rPr lang="en" sz="700">
                <a:latin typeface="Roboto"/>
                <a:ea typeface="Roboto"/>
                <a:cs typeface="Roboto"/>
                <a:sym typeface="Roboto"/>
              </a:rPr>
              <a:t>Malicious</a:t>
            </a:r>
            <a:r>
              <a:rPr lang="en" sz="700">
                <a:latin typeface="Roboto"/>
                <a:ea typeface="Roboto"/>
                <a:cs typeface="Roboto"/>
                <a:sym typeface="Roboto"/>
              </a:rPr>
              <a:t> r</a:t>
            </a:r>
            <a:r>
              <a:rPr lang="en" sz="700">
                <a:latin typeface="Roboto"/>
                <a:ea typeface="Roboto"/>
                <a:cs typeface="Roboto"/>
                <a:sym typeface="Roboto"/>
              </a:rPr>
              <a:t>everse</a:t>
            </a:r>
            <a:r>
              <a:rPr lang="en" sz="700">
                <a:latin typeface="Roboto"/>
                <a:ea typeface="Roboto"/>
                <a:cs typeface="Roboto"/>
                <a:sym typeface="Roboto"/>
              </a:rPr>
              <a:t>.php file, on server1 (notice </a:t>
            </a:r>
            <a:endParaRPr sz="700">
              <a:latin typeface="Roboto"/>
              <a:ea typeface="Roboto"/>
              <a:cs typeface="Roboto"/>
              <a:sym typeface="Roboto"/>
            </a:endParaRPr>
          </a:p>
        </p:txBody>
      </p:sp>
      <p:pic>
        <p:nvPicPr>
          <p:cNvPr id="1187" name="Google Shape;1187;p65"/>
          <p:cNvPicPr preferRelativeResize="0"/>
          <p:nvPr/>
        </p:nvPicPr>
        <p:blipFill>
          <a:blip r:embed="rId3">
            <a:alphaModFix/>
          </a:blip>
          <a:stretch>
            <a:fillRect/>
          </a:stretch>
        </p:blipFill>
        <p:spPr>
          <a:xfrm>
            <a:off x="6437925" y="2668625"/>
            <a:ext cx="2157401" cy="1347125"/>
          </a:xfrm>
          <a:prstGeom prst="rect">
            <a:avLst/>
          </a:prstGeom>
          <a:noFill/>
          <a:ln>
            <a:noFill/>
          </a:ln>
        </p:spPr>
      </p:pic>
      <p:pic>
        <p:nvPicPr>
          <p:cNvPr id="1188" name="Google Shape;1188;p65"/>
          <p:cNvPicPr preferRelativeResize="0"/>
          <p:nvPr/>
        </p:nvPicPr>
        <p:blipFill>
          <a:blip r:embed="rId4">
            <a:alphaModFix/>
          </a:blip>
          <a:stretch>
            <a:fillRect/>
          </a:stretch>
        </p:blipFill>
        <p:spPr>
          <a:xfrm>
            <a:off x="6437925" y="1539225"/>
            <a:ext cx="2157400" cy="830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pic>
        <p:nvPicPr>
          <p:cNvPr id="1193" name="Google Shape;1193;p66"/>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94" name="Google Shape;1194;p66"/>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95" name="Google Shape;1195;p6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201" name="Google Shape;1201;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2" name="Google Shape;1202;p67"/>
          <p:cNvSpPr txBox="1"/>
          <p:nvPr>
            <p:ph idx="1" type="subTitle"/>
          </p:nvPr>
        </p:nvSpPr>
        <p:spPr>
          <a:xfrm>
            <a:off x="100150" y="3562050"/>
            <a:ext cx="8609400" cy="971700"/>
          </a:xfrm>
          <a:prstGeom prst="rect">
            <a:avLst/>
          </a:prstGeom>
        </p:spPr>
        <p:txBody>
          <a:bodyPr anchorCtr="0" anchor="t" bIns="0" lIns="457200" spcFirstLastPara="1" rIns="457200" wrap="square" tIns="91425">
            <a:noAutofit/>
          </a:bodyPr>
          <a:lstStyle/>
          <a:p>
            <a:pPr indent="-154940" lvl="0" marL="320040" rtl="0" algn="l">
              <a:spcBef>
                <a:spcPts val="0"/>
              </a:spcBef>
              <a:spcAft>
                <a:spcPts val="0"/>
              </a:spcAft>
              <a:buSzPts val="1000"/>
              <a:buChar char="●"/>
            </a:pPr>
            <a:r>
              <a:rPr lang="en" sz="1000"/>
              <a:t>The </a:t>
            </a:r>
            <a:r>
              <a:rPr lang="en" sz="1000"/>
              <a:t>port scan occur on the 24/04/2021 @ 02:32:40.013</a:t>
            </a:r>
            <a:endParaRPr sz="1000"/>
          </a:p>
          <a:p>
            <a:pPr indent="-154940" lvl="0" marL="320040" rtl="0" algn="l">
              <a:spcBef>
                <a:spcPts val="0"/>
              </a:spcBef>
              <a:spcAft>
                <a:spcPts val="0"/>
              </a:spcAft>
              <a:buSzPts val="1000"/>
              <a:buChar char="●"/>
            </a:pPr>
            <a:r>
              <a:rPr lang="en" sz="1000"/>
              <a:t>6000 packets were sent from IP address 192.168.1.8 on TCP port 57055 to 192.167.1.105 </a:t>
            </a:r>
            <a:endParaRPr sz="1000"/>
          </a:p>
          <a:p>
            <a:pPr indent="-154940" lvl="0" marL="320040" rtl="0" algn="l">
              <a:spcBef>
                <a:spcPts val="0"/>
              </a:spcBef>
              <a:spcAft>
                <a:spcPts val="0"/>
              </a:spcAft>
              <a:buSzPts val="1000"/>
              <a:buChar char="●"/>
            </a:pPr>
            <a:r>
              <a:rPr lang="en" sz="1000"/>
              <a:t>There are a number of indicators, showing this was a port scan. The same source IP &amp; source tcp port was used </a:t>
            </a:r>
            <a:r>
              <a:rPr lang="en" sz="1000"/>
              <a:t>to poll the same destination IP but sequentially changed the destination TCP port number and this was performed within the same milliseconds (only an application or bot could perform this ) and you can see this by  sorting the table by time. You’ll also notice the TCP ports are sequentially listed.</a:t>
            </a:r>
            <a:endParaRPr sz="1000"/>
          </a:p>
          <a:p>
            <a:pPr indent="-148590" lvl="0" marL="320040" rtl="0" algn="l">
              <a:spcBef>
                <a:spcPts val="0"/>
              </a:spcBef>
              <a:spcAft>
                <a:spcPts val="0"/>
              </a:spcAft>
              <a:buSzPts val="900"/>
              <a:buChar char="●"/>
            </a:pPr>
            <a:r>
              <a:rPr lang="en" sz="900"/>
              <a:t>Search string used “ destination.ip : 192.168.1.</a:t>
            </a:r>
            <a:r>
              <a:rPr lang="en" sz="900"/>
              <a:t>105 and source.port : 57055</a:t>
            </a:r>
            <a:endParaRPr sz="900"/>
          </a:p>
        </p:txBody>
      </p:sp>
      <p:pic>
        <p:nvPicPr>
          <p:cNvPr id="1203" name="Google Shape;1203;p67"/>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204" name="Google Shape;1204;p67"/>
          <p:cNvPicPr preferRelativeResize="0"/>
          <p:nvPr/>
        </p:nvPicPr>
        <p:blipFill>
          <a:blip r:embed="rId4">
            <a:alphaModFix/>
          </a:blip>
          <a:stretch>
            <a:fillRect/>
          </a:stretch>
        </p:blipFill>
        <p:spPr>
          <a:xfrm>
            <a:off x="1642825" y="665075"/>
            <a:ext cx="5593801" cy="28163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210" name="Google Shape;1210;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1" name="Google Shape;1211;p68"/>
          <p:cNvSpPr txBox="1"/>
          <p:nvPr>
            <p:ph idx="1" type="subTitle"/>
          </p:nvPr>
        </p:nvSpPr>
        <p:spPr>
          <a:xfrm>
            <a:off x="193525" y="3388825"/>
            <a:ext cx="5355600" cy="971700"/>
          </a:xfrm>
          <a:prstGeom prst="rect">
            <a:avLst/>
          </a:prstGeom>
        </p:spPr>
        <p:txBody>
          <a:bodyPr anchorCtr="0" anchor="t" bIns="0" lIns="457200" spcFirstLastPara="1" rIns="457200" wrap="square" tIns="91425">
            <a:noAutofit/>
          </a:bodyPr>
          <a:lstStyle/>
          <a:p>
            <a:pPr indent="-154940" lvl="0" marL="320040" rtl="0" algn="l">
              <a:spcBef>
                <a:spcPts val="0"/>
              </a:spcBef>
              <a:spcAft>
                <a:spcPts val="0"/>
              </a:spcAft>
              <a:buSzPts val="1000"/>
              <a:buChar char="●"/>
            </a:pPr>
            <a:r>
              <a:rPr lang="en" sz="1000">
                <a:solidFill>
                  <a:schemeClr val="dk1"/>
                </a:solidFill>
              </a:rPr>
              <a:t>The request for the Hidden Directory occurred twice however the first  occurrence was on the 20/04/2021 @ 010:09:56.418.</a:t>
            </a:r>
            <a:endParaRPr sz="1000"/>
          </a:p>
          <a:p>
            <a:pPr indent="-154940" lvl="0" marL="320040" rtl="0" algn="l">
              <a:spcBef>
                <a:spcPts val="0"/>
              </a:spcBef>
              <a:spcAft>
                <a:spcPts val="0"/>
              </a:spcAft>
              <a:buSzPts val="1000"/>
              <a:buChar char="●"/>
            </a:pPr>
            <a:r>
              <a:rPr lang="en" sz="1000"/>
              <a:t>There was a total request of 353,682 however the picture above/</a:t>
            </a:r>
            <a:r>
              <a:rPr lang="en" sz="1000"/>
              <a:t>right</a:t>
            </a:r>
            <a:r>
              <a:rPr lang="en" sz="1000"/>
              <a:t> gives a breakdown of each request type and the </a:t>
            </a:r>
            <a:r>
              <a:rPr lang="en" sz="1000"/>
              <a:t>picture</a:t>
            </a:r>
            <a:r>
              <a:rPr lang="en" sz="1000"/>
              <a:t> to the right indicates the number of times the file has been accessed.</a:t>
            </a:r>
            <a:endParaRPr sz="1000"/>
          </a:p>
          <a:p>
            <a:pPr indent="-154940" lvl="0" marL="320040" rtl="0" algn="l">
              <a:spcBef>
                <a:spcPts val="0"/>
              </a:spcBef>
              <a:spcAft>
                <a:spcPts val="0"/>
              </a:spcAft>
              <a:buSzPts val="1000"/>
              <a:buChar char="●"/>
            </a:pPr>
            <a:r>
              <a:rPr lang="en" sz="1000"/>
              <a:t>The requested file was called “connect_to_the_corp_server” which contained details on how connect to the server, including using webdav. Page 14 has a </a:t>
            </a:r>
            <a:r>
              <a:rPr lang="en" sz="1000"/>
              <a:t>screenshot</a:t>
            </a:r>
            <a:r>
              <a:rPr lang="en" sz="1000"/>
              <a:t> of this file </a:t>
            </a:r>
            <a:r>
              <a:rPr lang="en" sz="600"/>
              <a:t>(</a:t>
            </a:r>
            <a:r>
              <a:rPr lang="en" sz="600"/>
              <a:t>Able to see Ryan’s Hash’ed password.)</a:t>
            </a:r>
            <a:endParaRPr sz="600"/>
          </a:p>
          <a:p>
            <a:pPr indent="-148590" lvl="0" marL="320040" rtl="0" algn="l">
              <a:spcBef>
                <a:spcPts val="0"/>
              </a:spcBef>
              <a:spcAft>
                <a:spcPts val="0"/>
              </a:spcAft>
              <a:buSzPts val="900"/>
              <a:buChar char="●"/>
            </a:pPr>
            <a:r>
              <a:rPr lang="en" sz="900">
                <a:solidFill>
                  <a:schemeClr val="dk1"/>
                </a:solidFill>
              </a:rPr>
              <a:t>Search string used “ destination.ip : 192.168.1.105 and url..full.text : *secret*</a:t>
            </a:r>
            <a:endParaRPr sz="900"/>
          </a:p>
        </p:txBody>
      </p:sp>
      <p:pic>
        <p:nvPicPr>
          <p:cNvPr id="1212" name="Google Shape;1212;p68"/>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213" name="Google Shape;1213;p68"/>
          <p:cNvPicPr preferRelativeResize="0"/>
          <p:nvPr/>
        </p:nvPicPr>
        <p:blipFill>
          <a:blip r:embed="rId4">
            <a:alphaModFix/>
          </a:blip>
          <a:stretch>
            <a:fillRect/>
          </a:stretch>
        </p:blipFill>
        <p:spPr>
          <a:xfrm>
            <a:off x="214076" y="714675"/>
            <a:ext cx="4653199" cy="2571431"/>
          </a:xfrm>
          <a:prstGeom prst="rect">
            <a:avLst/>
          </a:prstGeom>
          <a:noFill/>
          <a:ln>
            <a:noFill/>
          </a:ln>
        </p:spPr>
      </p:pic>
      <p:pic>
        <p:nvPicPr>
          <p:cNvPr id="1214" name="Google Shape;1214;p68"/>
          <p:cNvPicPr preferRelativeResize="0"/>
          <p:nvPr/>
        </p:nvPicPr>
        <p:blipFill>
          <a:blip r:embed="rId5">
            <a:alphaModFix/>
          </a:blip>
          <a:stretch>
            <a:fillRect/>
          </a:stretch>
        </p:blipFill>
        <p:spPr>
          <a:xfrm>
            <a:off x="5019675" y="686100"/>
            <a:ext cx="3971926" cy="2228387"/>
          </a:xfrm>
          <a:prstGeom prst="rect">
            <a:avLst/>
          </a:prstGeom>
          <a:noFill/>
          <a:ln>
            <a:noFill/>
          </a:ln>
        </p:spPr>
      </p:pic>
      <p:pic>
        <p:nvPicPr>
          <p:cNvPr id="1215" name="Google Shape;1215;p68"/>
          <p:cNvPicPr preferRelativeResize="0"/>
          <p:nvPr/>
        </p:nvPicPr>
        <p:blipFill>
          <a:blip r:embed="rId6">
            <a:alphaModFix/>
          </a:blip>
          <a:stretch>
            <a:fillRect/>
          </a:stretch>
        </p:blipFill>
        <p:spPr>
          <a:xfrm>
            <a:off x="5701525" y="3066887"/>
            <a:ext cx="3183755" cy="169736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21" name="Google Shape;1221;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2" name="Google Shape;1222;p69"/>
          <p:cNvSpPr txBox="1"/>
          <p:nvPr>
            <p:ph idx="1" type="subTitle"/>
          </p:nvPr>
        </p:nvSpPr>
        <p:spPr>
          <a:xfrm>
            <a:off x="91175" y="3863125"/>
            <a:ext cx="5791200" cy="971700"/>
          </a:xfrm>
          <a:prstGeom prst="rect">
            <a:avLst/>
          </a:prstGeom>
        </p:spPr>
        <p:txBody>
          <a:bodyPr anchorCtr="0" anchor="t" bIns="0" lIns="457200" spcFirstLastPara="1" rIns="457200" wrap="square" tIns="91425">
            <a:noAutofit/>
          </a:bodyPr>
          <a:lstStyle/>
          <a:p>
            <a:pPr indent="-154940" lvl="0" marL="320040" rtl="0" algn="l">
              <a:spcBef>
                <a:spcPts val="0"/>
              </a:spcBef>
              <a:spcAft>
                <a:spcPts val="0"/>
              </a:spcAft>
              <a:buSzPts val="1000"/>
              <a:buChar char="●"/>
            </a:pPr>
            <a:r>
              <a:rPr lang="en" sz="1000"/>
              <a:t>Hydra was used to brute </a:t>
            </a:r>
            <a:r>
              <a:rPr lang="en" sz="1000"/>
              <a:t>force</a:t>
            </a:r>
            <a:r>
              <a:rPr lang="en" sz="1000"/>
              <a:t> </a:t>
            </a:r>
            <a:r>
              <a:rPr lang="en" sz="1000"/>
              <a:t>ashton</a:t>
            </a:r>
            <a:r>
              <a:rPr lang="en" sz="1000"/>
              <a:t>’s password with 230,781 attempts made before a success on the 230,782 attempt.</a:t>
            </a:r>
            <a:endParaRPr sz="1000"/>
          </a:p>
          <a:p>
            <a:pPr indent="-161290" lvl="0" marL="320040" rtl="0" algn="l">
              <a:spcBef>
                <a:spcPts val="0"/>
              </a:spcBef>
              <a:spcAft>
                <a:spcPts val="0"/>
              </a:spcAft>
              <a:buSzPts val="1100"/>
              <a:buChar char="●"/>
            </a:pPr>
            <a:r>
              <a:rPr lang="en" sz="900">
                <a:solidFill>
                  <a:schemeClr val="dk1"/>
                </a:solidFill>
              </a:rPr>
              <a:t>Search string used “ destination.ip : 192.168.1.105 and http.response.status_phase : unauthorized and user_agent.original : *Hydra*”</a:t>
            </a:r>
            <a:endParaRPr sz="1100"/>
          </a:p>
        </p:txBody>
      </p:sp>
      <p:pic>
        <p:nvPicPr>
          <p:cNvPr id="1223" name="Google Shape;1223;p69"/>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224" name="Google Shape;1224;p69"/>
          <p:cNvPicPr preferRelativeResize="0"/>
          <p:nvPr/>
        </p:nvPicPr>
        <p:blipFill>
          <a:blip r:embed="rId4">
            <a:alphaModFix/>
          </a:blip>
          <a:stretch>
            <a:fillRect/>
          </a:stretch>
        </p:blipFill>
        <p:spPr>
          <a:xfrm>
            <a:off x="1412125" y="486100"/>
            <a:ext cx="5579225" cy="3255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30" name="Google Shape;1230;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1" name="Google Shape;1231;p70"/>
          <p:cNvSpPr txBox="1"/>
          <p:nvPr>
            <p:ph idx="1" type="subTitle"/>
          </p:nvPr>
        </p:nvSpPr>
        <p:spPr>
          <a:xfrm>
            <a:off x="91175" y="3827400"/>
            <a:ext cx="6157200" cy="971700"/>
          </a:xfrm>
          <a:prstGeom prst="rect">
            <a:avLst/>
          </a:prstGeom>
        </p:spPr>
        <p:txBody>
          <a:bodyPr anchorCtr="0" anchor="t" bIns="0" lIns="457200" spcFirstLastPara="1" rIns="457200" wrap="square" tIns="91425">
            <a:noAutofit/>
          </a:bodyPr>
          <a:lstStyle/>
          <a:p>
            <a:pPr indent="-154940" lvl="0" marL="320040" rtl="0" algn="l">
              <a:spcBef>
                <a:spcPts val="0"/>
              </a:spcBef>
              <a:spcAft>
                <a:spcPts val="0"/>
              </a:spcAft>
              <a:buSzPts val="1000"/>
              <a:buChar char="●"/>
            </a:pPr>
            <a:r>
              <a:rPr lang="en" sz="1000"/>
              <a:t>There were 25 requests made to the webdav DAV directory.</a:t>
            </a:r>
            <a:endParaRPr sz="1000"/>
          </a:p>
          <a:p>
            <a:pPr indent="-154940" lvl="0" marL="320040" rtl="0" algn="l">
              <a:spcBef>
                <a:spcPts val="0"/>
              </a:spcBef>
              <a:spcAft>
                <a:spcPts val="0"/>
              </a:spcAft>
              <a:buSzPts val="1000"/>
              <a:buChar char="●"/>
            </a:pPr>
            <a:r>
              <a:rPr lang="en" sz="1000"/>
              <a:t>The file requested was the reverse.php file,used to launch the attack.</a:t>
            </a:r>
            <a:endParaRPr sz="1000"/>
          </a:p>
          <a:p>
            <a:pPr indent="-161290" lvl="0" marL="320040" rtl="0" algn="l">
              <a:spcBef>
                <a:spcPts val="0"/>
              </a:spcBef>
              <a:spcAft>
                <a:spcPts val="0"/>
              </a:spcAft>
              <a:buSzPts val="1100"/>
              <a:buChar char="●"/>
            </a:pPr>
            <a:r>
              <a:rPr lang="en" sz="900">
                <a:solidFill>
                  <a:schemeClr val="dk1"/>
                </a:solidFill>
              </a:rPr>
              <a:t>Search string used “ destination.ip : 192.168.1.105 and url.path : “/webdav/reverse.php”</a:t>
            </a:r>
            <a:endParaRPr sz="1100"/>
          </a:p>
        </p:txBody>
      </p:sp>
      <p:pic>
        <p:nvPicPr>
          <p:cNvPr id="1232" name="Google Shape;1232;p70"/>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233" name="Google Shape;1233;p70"/>
          <p:cNvPicPr preferRelativeResize="0"/>
          <p:nvPr/>
        </p:nvPicPr>
        <p:blipFill>
          <a:blip r:embed="rId4">
            <a:alphaModFix/>
          </a:blip>
          <a:stretch>
            <a:fillRect/>
          </a:stretch>
        </p:blipFill>
        <p:spPr>
          <a:xfrm>
            <a:off x="1354950" y="835125"/>
            <a:ext cx="5329513" cy="28747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pic>
        <p:nvPicPr>
          <p:cNvPr id="1238" name="Google Shape;1238;p71"/>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39" name="Google Shape;1239;p71"/>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40" name="Google Shape;1240;p7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 - Page 1</a:t>
            </a:r>
            <a:endParaRPr/>
          </a:p>
          <a:p>
            <a:pPr indent="0" lvl="0" marL="0" rtl="0" algn="l">
              <a:spcBef>
                <a:spcPts val="0"/>
              </a:spcBef>
              <a:spcAft>
                <a:spcPts val="0"/>
              </a:spcAft>
              <a:buNone/>
            </a:pPr>
            <a:r>
              <a:t/>
            </a:r>
            <a:endParaRPr/>
          </a:p>
        </p:txBody>
      </p:sp>
      <p:sp>
        <p:nvSpPr>
          <p:cNvPr id="1246" name="Google Shape;1246;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7" name="Google Shape;1247;p72"/>
          <p:cNvSpPr txBox="1"/>
          <p:nvPr>
            <p:ph idx="2" type="subTitle"/>
          </p:nvPr>
        </p:nvSpPr>
        <p:spPr>
          <a:xfrm>
            <a:off x="-12300" y="1602450"/>
            <a:ext cx="4298400" cy="31752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1000"/>
              <a:t>Kibana can be configured to </a:t>
            </a:r>
            <a:r>
              <a:rPr lang="en" sz="1000"/>
              <a:t>alert</a:t>
            </a:r>
            <a:r>
              <a:rPr lang="en" sz="1000"/>
              <a:t> and action, base on a</a:t>
            </a:r>
            <a:r>
              <a:rPr lang="en" sz="1000"/>
              <a:t>n alarm.</a:t>
            </a:r>
            <a:endParaRPr sz="1000"/>
          </a:p>
          <a:p>
            <a:pPr indent="0" lvl="0" marL="0" rtl="0" algn="l">
              <a:spcBef>
                <a:spcPts val="0"/>
              </a:spcBef>
              <a:spcAft>
                <a:spcPts val="0"/>
              </a:spcAft>
              <a:buNone/>
            </a:pPr>
            <a:r>
              <a:rPr lang="en" sz="1000"/>
              <a:t>An alarm for this port scan, would be to detect when;</a:t>
            </a:r>
            <a:endParaRPr sz="1000"/>
          </a:p>
          <a:p>
            <a:pPr indent="0" lvl="0" marL="0" rtl="0" algn="l">
              <a:spcBef>
                <a:spcPts val="0"/>
              </a:spcBef>
              <a:spcAft>
                <a:spcPts val="0"/>
              </a:spcAft>
              <a:buNone/>
            </a:pPr>
            <a:r>
              <a:rPr lang="en" sz="1000"/>
              <a:t>- </a:t>
            </a:r>
            <a:r>
              <a:rPr lang="en" sz="1000"/>
              <a:t> numerous TCP port requests are sent to a single destination IP address</a:t>
            </a:r>
            <a:r>
              <a:rPr lang="en" sz="1000"/>
              <a:t>.</a:t>
            </a:r>
            <a:endParaRPr sz="1000"/>
          </a:p>
          <a:p>
            <a:pPr indent="0" lvl="0" marL="0" rtl="0" algn="l">
              <a:spcBef>
                <a:spcPts val="0"/>
              </a:spcBef>
              <a:spcAft>
                <a:spcPts val="0"/>
              </a:spcAft>
              <a:buNone/>
            </a:pPr>
            <a:r>
              <a:rPr lang="en" sz="1000"/>
              <a:t>- occurs within a minimal time frame eg (less than 30 seconds per tcp port request). </a:t>
            </a:r>
            <a:endParaRPr sz="1000"/>
          </a:p>
          <a:p>
            <a:pPr indent="0" lvl="0" marL="0" rtl="0" algn="l">
              <a:spcBef>
                <a:spcPts val="0"/>
              </a:spcBef>
              <a:spcAft>
                <a:spcPts val="0"/>
              </a:spcAft>
              <a:buNone/>
            </a:pPr>
            <a:r>
              <a:rPr lang="en" sz="1000"/>
              <a:t>Note: The alarm could also include the parameter, “from a single source IP address” however, at some point in the near future, someone will create a port scan that can be deployed from multiple IP addresses to a single destination IP address, scanning all TCP ports.frame than a bot or app could perform but not a human.</a:t>
            </a:r>
            <a:endParaRPr sz="1000"/>
          </a:p>
          <a:p>
            <a:pPr indent="0" lvl="0" marL="0" rtl="0" algn="l">
              <a:spcBef>
                <a:spcPts val="0"/>
              </a:spcBef>
              <a:spcAft>
                <a:spcPts val="0"/>
              </a:spcAft>
              <a:buNone/>
            </a:pPr>
            <a:r>
              <a:t/>
            </a:r>
            <a:endParaRPr sz="1000"/>
          </a:p>
          <a:p>
            <a:pPr indent="0" lvl="0" marL="0" rtl="0" algn="l">
              <a:spcBef>
                <a:spcPts val="0"/>
              </a:spcBef>
              <a:spcAft>
                <a:spcPts val="0"/>
              </a:spcAft>
              <a:buClr>
                <a:schemeClr val="dk1"/>
              </a:buClr>
              <a:buSzPts val="1100"/>
              <a:buFont typeface="Arial"/>
              <a:buNone/>
            </a:pPr>
            <a:r>
              <a:rPr lang="en" sz="1000"/>
              <a:t>I would set a </a:t>
            </a:r>
            <a:r>
              <a:rPr lang="en" sz="1000"/>
              <a:t>threshold</a:t>
            </a:r>
            <a:r>
              <a:rPr lang="en" sz="1000"/>
              <a:t> of 4 scans to any TCP port on a single </a:t>
            </a:r>
            <a:r>
              <a:rPr lang="en" sz="1000"/>
              <a:t>destination</a:t>
            </a:r>
            <a:r>
              <a:rPr lang="en" sz="1000"/>
              <a:t> IP address with 30 milliseconds</a:t>
            </a:r>
            <a:r>
              <a:rPr lang="en" sz="1000"/>
              <a:t> to avoid any false positives.</a:t>
            </a:r>
            <a:endParaRPr sz="1000"/>
          </a:p>
        </p:txBody>
      </p:sp>
      <p:sp>
        <p:nvSpPr>
          <p:cNvPr id="1248" name="Google Shape;1248;p7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000"/>
              <a:t>There are existing anti-port scanning tools on the Internet, that you can download and use (psad and portsentry) or use the recent iptables to record an IP that scans more than 10 ports in 30 seconds, and use the inotify-tools tool to monitor the iptables log in real-time. Once a new ip record is written to the iptables log file, use iptables blocks the source IP and prevents port scanning.</a:t>
            </a:r>
            <a:endParaRPr sz="1000"/>
          </a:p>
          <a:p>
            <a:pPr indent="0" lvl="0" marL="0" rtl="0" algn="l">
              <a:spcBef>
                <a:spcPts val="0"/>
              </a:spcBef>
              <a:spcAft>
                <a:spcPts val="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 - Page 2</a:t>
            </a:r>
            <a:endParaRPr/>
          </a:p>
        </p:txBody>
      </p:sp>
      <p:sp>
        <p:nvSpPr>
          <p:cNvPr id="1254" name="Google Shape;1254;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5" name="Google Shape;1255;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000">
                <a:solidFill>
                  <a:schemeClr val="dk1"/>
                </a:solidFill>
              </a:rPr>
              <a:t>The next two pages Pages 2 &amp; 3 provide the commands and scripts that can be created to harden the system</a:t>
            </a:r>
            <a:r>
              <a:rPr lang="en" sz="1000">
                <a:solidFill>
                  <a:schemeClr val="dk1"/>
                </a:solidFill>
              </a:rPr>
              <a: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iptables rule </a:t>
            </a:r>
            <a:endParaRPr sz="700"/>
          </a:p>
          <a:p>
            <a:pPr indent="0" lvl="0" marL="0" rtl="0" algn="l">
              <a:spcBef>
                <a:spcPts val="0"/>
              </a:spcBef>
              <a:spcAft>
                <a:spcPts val="0"/>
              </a:spcAft>
              <a:buNone/>
            </a:pPr>
            <a:r>
              <a:rPr lang="en" sz="600"/>
              <a:t>Create a new script iptables.sh and execute this script.</a:t>
            </a:r>
            <a:endParaRPr sz="600"/>
          </a:p>
          <a:p>
            <a:pPr indent="0" lvl="0" marL="0" rtl="0" algn="l">
              <a:spcBef>
                <a:spcPts val="0"/>
              </a:spcBef>
              <a:spcAft>
                <a:spcPts val="0"/>
              </a:spcAft>
              <a:buNone/>
            </a:pPr>
            <a:r>
              <a:rPr lang="en" sz="500"/>
              <a:t>IPT=”/sbin/iptables”</a:t>
            </a:r>
            <a:endParaRPr sz="500"/>
          </a:p>
          <a:p>
            <a:pPr indent="0" lvl="0" marL="0" rtl="0" algn="l">
              <a:spcBef>
                <a:spcPts val="0"/>
              </a:spcBef>
              <a:spcAft>
                <a:spcPts val="0"/>
              </a:spcAft>
              <a:buNone/>
            </a:pPr>
            <a:r>
              <a:rPr lang="en" sz="500"/>
              <a:t>$IPT –delete-chain</a:t>
            </a:r>
            <a:endParaRPr sz="500"/>
          </a:p>
          <a:p>
            <a:pPr indent="0" lvl="0" marL="0" rtl="0" algn="l">
              <a:spcBef>
                <a:spcPts val="0"/>
              </a:spcBef>
              <a:spcAft>
                <a:spcPts val="0"/>
              </a:spcAft>
              <a:buNone/>
            </a:pPr>
            <a:r>
              <a:rPr lang="en" sz="500"/>
              <a:t>$IPT –flush</a:t>
            </a:r>
            <a:endParaRPr sz="500"/>
          </a:p>
          <a:p>
            <a:pPr indent="0" lvl="0" marL="0" rtl="0" algn="l">
              <a:spcBef>
                <a:spcPts val="0"/>
              </a:spcBef>
              <a:spcAft>
                <a:spcPts val="0"/>
              </a:spcAft>
              <a:buClr>
                <a:schemeClr val="dk1"/>
              </a:buClr>
              <a:buSzPts val="1100"/>
              <a:buFont typeface="Arial"/>
              <a:buNone/>
            </a:pPr>
            <a:r>
              <a:t/>
            </a:r>
            <a:endParaRPr sz="500"/>
          </a:p>
          <a:p>
            <a:pPr indent="0" lvl="0" marL="0" rtl="0" algn="l">
              <a:spcBef>
                <a:spcPts val="0"/>
              </a:spcBef>
              <a:spcAft>
                <a:spcPts val="0"/>
              </a:spcAft>
              <a:buClr>
                <a:schemeClr val="dk1"/>
              </a:buClr>
              <a:buSzPts val="1100"/>
              <a:buFont typeface="Arial"/>
              <a:buNone/>
            </a:pPr>
            <a:r>
              <a:rPr lang="en" sz="500"/>
              <a:t>#Default Policy</a:t>
            </a:r>
            <a:endParaRPr sz="500"/>
          </a:p>
          <a:p>
            <a:pPr indent="0" lvl="0" marL="0" rtl="0" algn="l">
              <a:spcBef>
                <a:spcPts val="0"/>
              </a:spcBef>
              <a:spcAft>
                <a:spcPts val="0"/>
              </a:spcAft>
              <a:buClr>
                <a:schemeClr val="dk1"/>
              </a:buClr>
              <a:buSzPts val="1100"/>
              <a:buFont typeface="Arial"/>
              <a:buNone/>
            </a:pPr>
            <a:r>
              <a:rPr lang="en" sz="500"/>
              <a:t>$IPT -P INPUT DROP</a:t>
            </a:r>
            <a:endParaRPr sz="500"/>
          </a:p>
          <a:p>
            <a:pPr indent="0" lvl="0" marL="0" rtl="0" algn="l">
              <a:spcBef>
                <a:spcPts val="0"/>
              </a:spcBef>
              <a:spcAft>
                <a:spcPts val="0"/>
              </a:spcAft>
              <a:buClr>
                <a:schemeClr val="dk1"/>
              </a:buClr>
              <a:buSzPts val="1100"/>
              <a:buFont typeface="Arial"/>
              <a:buNone/>
            </a:pPr>
            <a:r>
              <a:rPr lang="en" sz="500"/>
              <a:t>$IPT -P FORWARD DROP </a:t>
            </a:r>
            <a:endParaRPr sz="500"/>
          </a:p>
          <a:p>
            <a:pPr indent="0" lvl="0" marL="0" rtl="0" algn="l">
              <a:spcBef>
                <a:spcPts val="0"/>
              </a:spcBef>
              <a:spcAft>
                <a:spcPts val="0"/>
              </a:spcAft>
              <a:buClr>
                <a:schemeClr val="dk1"/>
              </a:buClr>
              <a:buSzPts val="1100"/>
              <a:buFont typeface="Arial"/>
              <a:buNone/>
            </a:pPr>
            <a:r>
              <a:rPr lang="en" sz="500"/>
              <a:t>$IPT -P OUTPUT DROP</a:t>
            </a:r>
            <a:endParaRPr sz="500"/>
          </a:p>
          <a:p>
            <a:pPr indent="0" lvl="0" marL="0" rtl="0" algn="l">
              <a:spcBef>
                <a:spcPts val="0"/>
              </a:spcBef>
              <a:spcAft>
                <a:spcPts val="0"/>
              </a:spcAft>
              <a:buClr>
                <a:schemeClr val="dk1"/>
              </a:buClr>
              <a:buSzPts val="1100"/>
              <a:buFont typeface="Arial"/>
              <a:buNone/>
            </a:pPr>
            <a:r>
              <a:t/>
            </a:r>
            <a:endParaRPr sz="500"/>
          </a:p>
          <a:p>
            <a:pPr indent="0" lvl="0" marL="0" rtl="0" algn="l">
              <a:spcBef>
                <a:spcPts val="0"/>
              </a:spcBef>
              <a:spcAft>
                <a:spcPts val="0"/>
              </a:spcAft>
              <a:buClr>
                <a:schemeClr val="dk1"/>
              </a:buClr>
              <a:buSzPts val="1100"/>
              <a:buFont typeface="Arial"/>
              <a:buNone/>
            </a:pPr>
            <a:r>
              <a:rPr lang="en" sz="500"/>
              <a:t>#INPUT Chain</a:t>
            </a:r>
            <a:endParaRPr sz="500"/>
          </a:p>
          <a:p>
            <a:pPr indent="0" lvl="0" marL="0" rtl="0" algn="l">
              <a:spcBef>
                <a:spcPts val="0"/>
              </a:spcBef>
              <a:spcAft>
                <a:spcPts val="0"/>
              </a:spcAft>
              <a:buClr>
                <a:schemeClr val="dk1"/>
              </a:buClr>
              <a:buSzPts val="1100"/>
              <a:buFont typeface="Arial"/>
              <a:buNone/>
            </a:pPr>
            <a:r>
              <a:rPr lang="en" sz="500"/>
              <a:t>$IPT -A INPUT -m state –state RELATED,ESTABLISHED -j ACCEPT</a:t>
            </a:r>
            <a:endParaRPr sz="500"/>
          </a:p>
          <a:p>
            <a:pPr indent="0" lvl="0" marL="0" rtl="0" algn="l">
              <a:spcBef>
                <a:spcPts val="0"/>
              </a:spcBef>
              <a:spcAft>
                <a:spcPts val="0"/>
              </a:spcAft>
              <a:buClr>
                <a:schemeClr val="dk1"/>
              </a:buClr>
              <a:buSzPts val="1100"/>
              <a:buFont typeface="Arial"/>
              <a:buNone/>
            </a:pPr>
            <a:r>
              <a:rPr lang="en" sz="500"/>
              <a:t>$IPT -A INPUT -p tcp -m tcp –dport 80 -j ACCEPT</a:t>
            </a:r>
            <a:endParaRPr sz="500"/>
          </a:p>
          <a:p>
            <a:pPr indent="0" lvl="0" marL="0" rtl="0" algn="l">
              <a:spcBef>
                <a:spcPts val="0"/>
              </a:spcBef>
              <a:spcAft>
                <a:spcPts val="0"/>
              </a:spcAft>
              <a:buClr>
                <a:schemeClr val="dk1"/>
              </a:buClr>
              <a:buSzPts val="1100"/>
              <a:buFont typeface="Arial"/>
              <a:buNone/>
            </a:pPr>
            <a:r>
              <a:rPr lang="en" sz="500"/>
              <a:t>$IPT -A INPUT -p tcp -m tcp –dport 22 -j ACCEPT</a:t>
            </a:r>
            <a:endParaRPr sz="500"/>
          </a:p>
          <a:p>
            <a:pPr indent="0" lvl="0" marL="0" rtl="0" algn="l">
              <a:spcBef>
                <a:spcPts val="0"/>
              </a:spcBef>
              <a:spcAft>
                <a:spcPts val="0"/>
              </a:spcAft>
              <a:buClr>
                <a:schemeClr val="dk1"/>
              </a:buClr>
              <a:buSzPts val="1100"/>
              <a:buFont typeface="Arial"/>
              <a:buNone/>
            </a:pPr>
            <a:r>
              <a:rPr lang="en" sz="500"/>
              <a:t>$IPT -A INPUT -i lo -j ACCEPT</a:t>
            </a:r>
            <a:endParaRPr sz="500"/>
          </a:p>
          <a:p>
            <a:pPr indent="0" lvl="0" marL="0" rtl="0" algn="l">
              <a:spcBef>
                <a:spcPts val="0"/>
              </a:spcBef>
              <a:spcAft>
                <a:spcPts val="0"/>
              </a:spcAft>
              <a:buClr>
                <a:schemeClr val="dk1"/>
              </a:buClr>
              <a:buSzPts val="1100"/>
              <a:buFont typeface="Arial"/>
              <a:buNone/>
            </a:pPr>
            <a:r>
              <a:rPr lang="en" sz="500"/>
              <a:t>$IPT -A INPUT -p icmp -m icmp –icmp-type 8 -j ACCEPT</a:t>
            </a:r>
            <a:endParaRPr sz="500"/>
          </a:p>
          <a:p>
            <a:pPr indent="0" lvl="0" marL="0" rtl="0" algn="l">
              <a:spcBef>
                <a:spcPts val="0"/>
              </a:spcBef>
              <a:spcAft>
                <a:spcPts val="0"/>
              </a:spcAft>
              <a:buClr>
                <a:schemeClr val="dk1"/>
              </a:buClr>
              <a:buSzPts val="1100"/>
              <a:buFont typeface="Arial"/>
              <a:buNone/>
            </a:pPr>
            <a:r>
              <a:rPr lang="en" sz="500"/>
              <a:t>$IPT -A INPUT -p icmp -m icmp –icmp-type 11 -j ACCEPT</a:t>
            </a:r>
            <a:endParaRPr sz="500"/>
          </a:p>
          <a:p>
            <a:pPr indent="0" lvl="0" marL="0" rtl="0" algn="l">
              <a:spcBef>
                <a:spcPts val="0"/>
              </a:spcBef>
              <a:spcAft>
                <a:spcPts val="0"/>
              </a:spcAft>
              <a:buClr>
                <a:schemeClr val="dk1"/>
              </a:buClr>
              <a:buSzPts val="1100"/>
              <a:buFont typeface="Arial"/>
              <a:buNone/>
            </a:pPr>
            <a:r>
              <a:rPr lang="en" sz="500"/>
              <a:t>$IPT -A INPUT -p tcp –syn -m recent –name portscan –rcheck –seconds 60 –hitcount 10 -j LOG</a:t>
            </a:r>
            <a:endParaRPr sz="500"/>
          </a:p>
          <a:p>
            <a:pPr indent="0" lvl="0" marL="0" rtl="0" algn="l">
              <a:spcBef>
                <a:spcPts val="0"/>
              </a:spcBef>
              <a:spcAft>
                <a:spcPts val="0"/>
              </a:spcAft>
              <a:buClr>
                <a:schemeClr val="dk1"/>
              </a:buClr>
              <a:buSzPts val="1100"/>
              <a:buFont typeface="Arial"/>
              <a:buNone/>
            </a:pPr>
            <a:r>
              <a:rPr lang="en" sz="500"/>
              <a:t>$IPT -A INPUT -p tcp –syn -m recent –name portscan –set -j DROP</a:t>
            </a:r>
            <a:endParaRPr sz="500"/>
          </a:p>
          <a:p>
            <a:pPr indent="0" lvl="0" marL="0" rtl="0" algn="l">
              <a:spcBef>
                <a:spcPts val="0"/>
              </a:spcBef>
              <a:spcAft>
                <a:spcPts val="0"/>
              </a:spcAft>
              <a:buClr>
                <a:schemeClr val="dk1"/>
              </a:buClr>
              <a:buSzPts val="1100"/>
              <a:buFont typeface="Arial"/>
              <a:buNone/>
            </a:pPr>
            <a:r>
              <a:t/>
            </a:r>
            <a:endParaRPr sz="500"/>
          </a:p>
          <a:p>
            <a:pPr indent="0" lvl="0" marL="0" rtl="0" algn="l">
              <a:spcBef>
                <a:spcPts val="0"/>
              </a:spcBef>
              <a:spcAft>
                <a:spcPts val="0"/>
              </a:spcAft>
              <a:buClr>
                <a:schemeClr val="dk1"/>
              </a:buClr>
              <a:buSzPts val="1100"/>
              <a:buFont typeface="Arial"/>
              <a:buNone/>
            </a:pPr>
            <a:r>
              <a:rPr lang="en" sz="500"/>
              <a:t>#OUTPUT Chain</a:t>
            </a:r>
            <a:endParaRPr sz="500"/>
          </a:p>
          <a:p>
            <a:pPr indent="0" lvl="0" marL="0" rtl="0" algn="l">
              <a:spcBef>
                <a:spcPts val="0"/>
              </a:spcBef>
              <a:spcAft>
                <a:spcPts val="0"/>
              </a:spcAft>
              <a:buClr>
                <a:schemeClr val="dk1"/>
              </a:buClr>
              <a:buSzPts val="1100"/>
              <a:buFont typeface="Arial"/>
              <a:buNone/>
            </a:pPr>
            <a:r>
              <a:rPr lang="en" sz="500"/>
              <a:t>$IPT -A OUTPUT -m state –state RELATED,ESTABLISHED -j ACCEPT</a:t>
            </a:r>
            <a:endParaRPr sz="500"/>
          </a:p>
          <a:p>
            <a:pPr indent="0" lvl="0" marL="0" rtl="0" algn="l">
              <a:spcBef>
                <a:spcPts val="0"/>
              </a:spcBef>
              <a:spcAft>
                <a:spcPts val="0"/>
              </a:spcAft>
              <a:buClr>
                <a:schemeClr val="dk1"/>
              </a:buClr>
              <a:buSzPts val="1100"/>
              <a:buFont typeface="Arial"/>
              <a:buNone/>
            </a:pPr>
            <a:r>
              <a:rPr lang="en" sz="500"/>
              <a:t>$IPT -A OUTPUT -p udp -m udp –dport 53 -j ACCEPT</a:t>
            </a:r>
            <a:endParaRPr sz="500"/>
          </a:p>
          <a:p>
            <a:pPr indent="0" lvl="0" marL="0" rtl="0" algn="l">
              <a:spcBef>
                <a:spcPts val="0"/>
              </a:spcBef>
              <a:spcAft>
                <a:spcPts val="0"/>
              </a:spcAft>
              <a:buClr>
                <a:schemeClr val="dk1"/>
              </a:buClr>
              <a:buSzPts val="1100"/>
              <a:buFont typeface="Arial"/>
              <a:buNone/>
            </a:pPr>
            <a:r>
              <a:rPr lang="en" sz="500"/>
              <a:t>$IPT -A OUTPUT -o lo -j ACCEPT</a:t>
            </a:r>
            <a:endParaRPr sz="500"/>
          </a:p>
          <a:p>
            <a:pPr indent="0" lvl="0" marL="0" rtl="0" algn="l">
              <a:spcBef>
                <a:spcPts val="0"/>
              </a:spcBef>
              <a:spcAft>
                <a:spcPts val="0"/>
              </a:spcAft>
              <a:buClr>
                <a:schemeClr val="dk1"/>
              </a:buClr>
              <a:buSzPts val="1100"/>
              <a:buFont typeface="Arial"/>
              <a:buNone/>
            </a:pPr>
            <a:r>
              <a:rPr lang="en" sz="500"/>
              <a:t>$IPT -A OUTPUT -p icmp -m icmp –icmp-type 8 -j ACCEPT</a:t>
            </a:r>
            <a:endParaRPr sz="500"/>
          </a:p>
          <a:p>
            <a:pPr indent="0" lvl="0" marL="0" rtl="0" algn="l">
              <a:spcBef>
                <a:spcPts val="0"/>
              </a:spcBef>
              <a:spcAft>
                <a:spcPts val="0"/>
              </a:spcAft>
              <a:buClr>
                <a:schemeClr val="dk1"/>
              </a:buClr>
              <a:buSzPts val="1100"/>
              <a:buFont typeface="Arial"/>
              <a:buNone/>
            </a:pPr>
            <a:r>
              <a:rPr lang="en" sz="500"/>
              <a:t>$IPT -A OUTPUT -p icmp -m icmp –icmp-type 11 -j ACCEPT</a:t>
            </a:r>
            <a:endParaRPr sz="500"/>
          </a:p>
          <a:p>
            <a:pPr indent="0" lvl="0" marL="0" rtl="0" algn="l">
              <a:spcBef>
                <a:spcPts val="0"/>
              </a:spcBef>
              <a:spcAft>
                <a:spcPts val="0"/>
              </a:spcAft>
              <a:buClr>
                <a:schemeClr val="dk1"/>
              </a:buClr>
              <a:buSzPts val="1100"/>
              <a:buFont typeface="Arial"/>
              <a:buNone/>
            </a:pPr>
            <a:r>
              <a:t/>
            </a:r>
            <a:endParaRPr sz="500"/>
          </a:p>
          <a:p>
            <a:pPr indent="0" lvl="0" marL="0" rtl="0" algn="l">
              <a:spcBef>
                <a:spcPts val="0"/>
              </a:spcBef>
              <a:spcAft>
                <a:spcPts val="0"/>
              </a:spcAft>
              <a:buClr>
                <a:schemeClr val="dk1"/>
              </a:buClr>
              <a:buSzPts val="1100"/>
              <a:buFont typeface="Arial"/>
              <a:buNone/>
            </a:pPr>
            <a:r>
              <a:rPr lang="en" sz="500"/>
              <a:t>#iptables save</a:t>
            </a:r>
            <a:endParaRPr sz="500"/>
          </a:p>
          <a:p>
            <a:pPr indent="0" lvl="0" marL="0" rtl="0" algn="l">
              <a:spcBef>
                <a:spcPts val="0"/>
              </a:spcBef>
              <a:spcAft>
                <a:spcPts val="0"/>
              </a:spcAft>
              <a:buClr>
                <a:schemeClr val="dk1"/>
              </a:buClr>
              <a:buSzPts val="1100"/>
              <a:buFont typeface="Arial"/>
              <a:buNone/>
            </a:pPr>
            <a:r>
              <a:rPr lang="en" sz="500"/>
              <a:t>service iptables save</a:t>
            </a:r>
            <a:endParaRPr sz="500"/>
          </a:p>
          <a:p>
            <a:pPr indent="0" lvl="0" marL="0" rtl="0" algn="l">
              <a:spcBef>
                <a:spcPts val="0"/>
              </a:spcBef>
              <a:spcAft>
                <a:spcPts val="0"/>
              </a:spcAft>
              <a:buClr>
                <a:schemeClr val="dk1"/>
              </a:buClr>
              <a:buSzPts val="1100"/>
              <a:buFont typeface="Arial"/>
              <a:buNone/>
            </a:pPr>
            <a:r>
              <a:rPr lang="en" sz="500"/>
              <a:t>service iptables restart</a:t>
            </a:r>
            <a:endParaRPr sz="500"/>
          </a:p>
          <a:p>
            <a:pPr indent="0" lvl="0" marL="0" rtl="0" algn="l">
              <a:spcBef>
                <a:spcPts val="0"/>
              </a:spcBef>
              <a:spcAft>
                <a:spcPts val="0"/>
              </a:spcAft>
              <a:buClr>
                <a:schemeClr val="dk1"/>
              </a:buClr>
              <a:buSzPts val="1100"/>
              <a:buFont typeface="Arial"/>
              <a:buNone/>
            </a:pPr>
            <a:r>
              <a:t/>
            </a:r>
            <a:endParaRPr sz="300"/>
          </a:p>
          <a:p>
            <a:pPr indent="0" lvl="0" marL="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 - Page 2</a:t>
            </a:r>
            <a:endParaRPr/>
          </a:p>
        </p:txBody>
      </p:sp>
      <p:sp>
        <p:nvSpPr>
          <p:cNvPr id="1261" name="Google Shape;1261;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2" name="Google Shape;1262;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700"/>
              <a:t>iptables log location change</a:t>
            </a:r>
            <a:endParaRPr sz="700"/>
          </a:p>
          <a:p>
            <a:pPr indent="0" lvl="0" marL="0" rtl="0" algn="l">
              <a:spcBef>
                <a:spcPts val="0"/>
              </a:spcBef>
              <a:spcAft>
                <a:spcPts val="0"/>
              </a:spcAft>
              <a:buClr>
                <a:schemeClr val="dk1"/>
              </a:buClr>
              <a:buSzPts val="1100"/>
              <a:buFont typeface="Arial"/>
              <a:buNone/>
            </a:pPr>
            <a:r>
              <a:rPr lang="en" sz="500"/>
              <a:t>Edit /etc/syslog.conf and add:</a:t>
            </a:r>
            <a:endParaRPr sz="500"/>
          </a:p>
          <a:p>
            <a:pPr indent="0" lvl="0" marL="0" rtl="0" algn="l">
              <a:spcBef>
                <a:spcPts val="0"/>
              </a:spcBef>
              <a:spcAft>
                <a:spcPts val="0"/>
              </a:spcAft>
              <a:buClr>
                <a:schemeClr val="dk1"/>
              </a:buClr>
              <a:buSzPts val="1100"/>
              <a:buFont typeface="Arial"/>
              <a:buNone/>
            </a:pPr>
            <a:r>
              <a:rPr lang="en" sz="500"/>
              <a:t>kern.warning /var/log/iptables.log</a:t>
            </a:r>
            <a:endParaRPr sz="500"/>
          </a:p>
          <a:p>
            <a:pPr indent="0" lvl="0" marL="0" rtl="0" algn="l">
              <a:spcBef>
                <a:spcPts val="0"/>
              </a:spcBef>
              <a:spcAft>
                <a:spcPts val="0"/>
              </a:spcAft>
              <a:buClr>
                <a:schemeClr val="dk1"/>
              </a:buClr>
              <a:buSzPts val="1100"/>
              <a:buFont typeface="Arial"/>
              <a:buNone/>
            </a:pPr>
            <a:r>
              <a:t/>
            </a:r>
            <a:endParaRPr sz="300"/>
          </a:p>
          <a:p>
            <a:pPr indent="0" lvl="0" marL="0" rtl="0" algn="l">
              <a:spcBef>
                <a:spcPts val="0"/>
              </a:spcBef>
              <a:spcAft>
                <a:spcPts val="0"/>
              </a:spcAft>
              <a:buClr>
                <a:schemeClr val="dk1"/>
              </a:buClr>
              <a:buSzPts val="1100"/>
              <a:buFont typeface="Arial"/>
              <a:buNone/>
            </a:pPr>
            <a:r>
              <a:rPr lang="en" sz="500"/>
              <a:t>Restart syslog</a:t>
            </a:r>
            <a:endParaRPr sz="500"/>
          </a:p>
          <a:p>
            <a:pPr indent="0" lvl="0" marL="0" rtl="0" algn="l">
              <a:spcBef>
                <a:spcPts val="0"/>
              </a:spcBef>
              <a:spcAft>
                <a:spcPts val="0"/>
              </a:spcAft>
              <a:buClr>
                <a:schemeClr val="dk1"/>
              </a:buClr>
              <a:buSzPts val="1100"/>
              <a:buFont typeface="Arial"/>
              <a:buNone/>
            </a:pPr>
            <a:r>
              <a:rPr lang="en" sz="500"/>
              <a:t>/etc/init.d/syslog restart</a:t>
            </a:r>
            <a:endParaRPr sz="500"/>
          </a:p>
          <a:p>
            <a:pPr indent="0" lvl="0" marL="0" rtl="0" algn="l">
              <a:spcBef>
                <a:spcPts val="0"/>
              </a:spcBef>
              <a:spcAft>
                <a:spcPts val="0"/>
              </a:spcAft>
              <a:buClr>
                <a:schemeClr val="dk1"/>
              </a:buClr>
              <a:buSzPts val="1100"/>
              <a:buFont typeface="Arial"/>
              <a:buNone/>
            </a:pPr>
            <a:r>
              <a:t/>
            </a:r>
            <a:endParaRPr sz="300"/>
          </a:p>
          <a:p>
            <a:pPr indent="0" lvl="0" marL="0" rtl="0" algn="l">
              <a:spcBef>
                <a:spcPts val="0"/>
              </a:spcBef>
              <a:spcAft>
                <a:spcPts val="0"/>
              </a:spcAft>
              <a:buClr>
                <a:schemeClr val="dk1"/>
              </a:buClr>
              <a:buSzPts val="1100"/>
              <a:buFont typeface="Arial"/>
              <a:buNone/>
            </a:pPr>
            <a:r>
              <a:rPr lang="en" sz="500"/>
              <a:t>Install inotify tool</a:t>
            </a:r>
            <a:endParaRPr sz="500"/>
          </a:p>
          <a:p>
            <a:pPr indent="0" lvl="0" marL="0" rtl="0" algn="l">
              <a:spcBef>
                <a:spcPts val="0"/>
              </a:spcBef>
              <a:spcAft>
                <a:spcPts val="0"/>
              </a:spcAft>
              <a:buClr>
                <a:schemeClr val="dk1"/>
              </a:buClr>
              <a:buSzPts val="1100"/>
              <a:buFont typeface="Arial"/>
              <a:buNone/>
            </a:pPr>
            <a:r>
              <a:rPr lang="en" sz="500"/>
              <a:t>yum install inotify-tools</a:t>
            </a:r>
            <a:endParaRPr sz="500"/>
          </a:p>
          <a:p>
            <a:pPr indent="0" lvl="0" marL="0" rtl="0" algn="l">
              <a:spcBef>
                <a:spcPts val="0"/>
              </a:spcBef>
              <a:spcAft>
                <a:spcPts val="0"/>
              </a:spcAft>
              <a:buClr>
                <a:schemeClr val="dk1"/>
              </a:buClr>
              <a:buSzPts val="1100"/>
              <a:buFont typeface="Arial"/>
              <a:buNone/>
            </a:pPr>
            <a:r>
              <a:t/>
            </a:r>
            <a:endParaRPr sz="300"/>
          </a:p>
          <a:p>
            <a:pPr indent="0" lvl="0" marL="0" rtl="0" algn="l">
              <a:spcBef>
                <a:spcPts val="0"/>
              </a:spcBef>
              <a:spcAft>
                <a:spcPts val="0"/>
              </a:spcAft>
              <a:buClr>
                <a:schemeClr val="dk1"/>
              </a:buClr>
              <a:buSzPts val="1100"/>
              <a:buFont typeface="Arial"/>
              <a:buNone/>
            </a:pPr>
            <a:r>
              <a:rPr lang="en" sz="500"/>
              <a:t>Save the following code into prevent_portscan.sh</a:t>
            </a:r>
            <a:endParaRPr sz="500"/>
          </a:p>
          <a:p>
            <a:pPr indent="0" lvl="0" marL="0" rtl="0" algn="l">
              <a:spcBef>
                <a:spcPts val="0"/>
              </a:spcBef>
              <a:spcAft>
                <a:spcPts val="0"/>
              </a:spcAft>
              <a:buClr>
                <a:schemeClr val="dk1"/>
              </a:buClr>
              <a:buSzPts val="1100"/>
              <a:buFont typeface="Arial"/>
              <a:buNone/>
            </a:pPr>
            <a:r>
              <a:t/>
            </a:r>
            <a:endParaRPr sz="300"/>
          </a:p>
          <a:p>
            <a:pPr indent="0" lvl="0" marL="0" rtl="0" algn="l">
              <a:spcBef>
                <a:spcPts val="0"/>
              </a:spcBef>
              <a:spcAft>
                <a:spcPts val="0"/>
              </a:spcAft>
              <a:buClr>
                <a:schemeClr val="dk1"/>
              </a:buClr>
              <a:buSzPts val="1100"/>
              <a:buFont typeface="Arial"/>
              <a:buNone/>
            </a:pPr>
            <a:r>
              <a:rPr lang="en" sz="500"/>
              <a:t>btime=600</a:t>
            </a:r>
            <a:endParaRPr sz="500"/>
          </a:p>
          <a:p>
            <a:pPr indent="0" lvl="0" marL="0" rtl="0" algn="l">
              <a:spcBef>
                <a:spcPts val="0"/>
              </a:spcBef>
              <a:spcAft>
                <a:spcPts val="0"/>
              </a:spcAft>
              <a:buClr>
                <a:schemeClr val="dk1"/>
              </a:buClr>
              <a:buSzPts val="1100"/>
              <a:buFont typeface="Arial"/>
              <a:buNone/>
            </a:pPr>
            <a:r>
              <a:rPr lang="en" sz="500"/>
              <a:t>while true;do</a:t>
            </a:r>
            <a:endParaRPr sz="500"/>
          </a:p>
          <a:p>
            <a:pPr indent="0" lvl="0" marL="0" rtl="0" algn="l">
              <a:spcBef>
                <a:spcPts val="0"/>
              </a:spcBef>
              <a:spcAft>
                <a:spcPts val="0"/>
              </a:spcAft>
              <a:buClr>
                <a:schemeClr val="dk1"/>
              </a:buClr>
              <a:buSzPts val="1100"/>
              <a:buFont typeface="Arial"/>
              <a:buNone/>
            </a:pPr>
            <a:r>
              <a:rPr lang="en" sz="500"/>
              <a:t>while inotifywait -q -q -e modify /var/log/iptables.log;do</a:t>
            </a:r>
            <a:endParaRPr sz="500"/>
          </a:p>
          <a:p>
            <a:pPr indent="0" lvl="0" marL="0" rtl="0" algn="l">
              <a:spcBef>
                <a:spcPts val="0"/>
              </a:spcBef>
              <a:spcAft>
                <a:spcPts val="0"/>
              </a:spcAft>
              <a:buClr>
                <a:schemeClr val="dk1"/>
              </a:buClr>
              <a:buSzPts val="1100"/>
              <a:buFont typeface="Arial"/>
              <a:buNone/>
            </a:pPr>
            <a:r>
              <a:rPr lang="en" sz="500"/>
              <a:t>ip=`tail -1 /var/log/iptables.log | awk -F”[ =]” ‘{print $13}’ | grep ‘\([0-9]\{1,3\}\.\)\{3\}[0-9]\{1,3\}’`</a:t>
            </a:r>
            <a:endParaRPr sz="500"/>
          </a:p>
          <a:p>
            <a:pPr indent="0" lvl="0" marL="0" rtl="0" algn="l">
              <a:spcBef>
                <a:spcPts val="0"/>
              </a:spcBef>
              <a:spcAft>
                <a:spcPts val="0"/>
              </a:spcAft>
              <a:buClr>
                <a:schemeClr val="dk1"/>
              </a:buClr>
              <a:buSzPts val="1100"/>
              <a:buFont typeface="Arial"/>
              <a:buNone/>
            </a:pPr>
            <a:r>
              <a:rPr lang="en" sz="500"/>
              <a:t>if test -z “`/sbin/iptables -nL | grep $ip`”;then</a:t>
            </a:r>
            <a:endParaRPr sz="500"/>
          </a:p>
          <a:p>
            <a:pPr indent="0" lvl="0" marL="0" rtl="0" algn="l">
              <a:spcBef>
                <a:spcPts val="0"/>
              </a:spcBef>
              <a:spcAft>
                <a:spcPts val="0"/>
              </a:spcAft>
              <a:buClr>
                <a:schemeClr val="dk1"/>
              </a:buClr>
              <a:buSzPts val="1100"/>
              <a:buFont typeface="Arial"/>
              <a:buNone/>
            </a:pPr>
            <a:r>
              <a:rPr lang="en" sz="500"/>
              <a:t> /sbin/iptables -I INPUT -s $ip -j DROP </a:t>
            </a:r>
            <a:endParaRPr sz="500"/>
          </a:p>
          <a:p>
            <a:pPr indent="0" lvl="0" marL="0" rtl="0" algn="l">
              <a:spcBef>
                <a:spcPts val="0"/>
              </a:spcBef>
              <a:spcAft>
                <a:spcPts val="0"/>
              </a:spcAft>
              <a:buClr>
                <a:schemeClr val="dk1"/>
              </a:buClr>
              <a:buSzPts val="1100"/>
              <a:buFont typeface="Arial"/>
              <a:buNone/>
            </a:pPr>
            <a:r>
              <a:rPr lang="en" sz="500"/>
              <a:t>{</a:t>
            </a:r>
            <a:endParaRPr sz="500"/>
          </a:p>
          <a:p>
            <a:pPr indent="0" lvl="0" marL="0" rtl="0" algn="l">
              <a:spcBef>
                <a:spcPts val="0"/>
              </a:spcBef>
              <a:spcAft>
                <a:spcPts val="0"/>
              </a:spcAft>
              <a:buClr>
                <a:schemeClr val="dk1"/>
              </a:buClr>
              <a:buSzPts val="1100"/>
              <a:buFont typeface="Arial"/>
              <a:buNone/>
            </a:pPr>
            <a:r>
              <a:rPr lang="en" sz="500"/>
              <a:t>sleep $btime &amp;&amp; /sbin/iptables -D INPUT -s $ip -j DROP</a:t>
            </a:r>
            <a:endParaRPr sz="500"/>
          </a:p>
          <a:p>
            <a:pPr indent="0" lvl="0" marL="0" rtl="0" algn="l">
              <a:spcBef>
                <a:spcPts val="0"/>
              </a:spcBef>
              <a:spcAft>
                <a:spcPts val="0"/>
              </a:spcAft>
              <a:buClr>
                <a:schemeClr val="dk1"/>
              </a:buClr>
              <a:buSzPts val="1100"/>
              <a:buFont typeface="Arial"/>
              <a:buNone/>
            </a:pPr>
            <a:r>
              <a:rPr lang="en" sz="500"/>
              <a:t>} &amp;</a:t>
            </a:r>
            <a:endParaRPr sz="500"/>
          </a:p>
          <a:p>
            <a:pPr indent="0" lvl="0" marL="0" rtl="0" algn="l">
              <a:spcBef>
                <a:spcPts val="0"/>
              </a:spcBef>
              <a:spcAft>
                <a:spcPts val="0"/>
              </a:spcAft>
              <a:buClr>
                <a:schemeClr val="dk1"/>
              </a:buClr>
              <a:buSzPts val="1100"/>
              <a:buFont typeface="Arial"/>
              <a:buNone/>
            </a:pPr>
            <a:r>
              <a:rPr lang="en" sz="500"/>
              <a:t>fi</a:t>
            </a:r>
            <a:endParaRPr sz="500"/>
          </a:p>
          <a:p>
            <a:pPr indent="0" lvl="0" marL="0" rtl="0" algn="l">
              <a:spcBef>
                <a:spcPts val="0"/>
              </a:spcBef>
              <a:spcAft>
                <a:spcPts val="0"/>
              </a:spcAft>
              <a:buClr>
                <a:schemeClr val="dk1"/>
              </a:buClr>
              <a:buSzPts val="1100"/>
              <a:buFont typeface="Arial"/>
              <a:buNone/>
            </a:pPr>
            <a:r>
              <a:rPr lang="en" sz="500"/>
              <a:t>done</a:t>
            </a:r>
            <a:endParaRPr sz="500"/>
          </a:p>
          <a:p>
            <a:pPr indent="0" lvl="0" marL="0" rtl="0" algn="l">
              <a:spcBef>
                <a:spcPts val="0"/>
              </a:spcBef>
              <a:spcAft>
                <a:spcPts val="0"/>
              </a:spcAft>
              <a:buClr>
                <a:schemeClr val="dk1"/>
              </a:buClr>
              <a:buSzPts val="1100"/>
              <a:buFont typeface="Arial"/>
              <a:buNone/>
            </a:pPr>
            <a:r>
              <a:rPr lang="en" sz="500"/>
              <a:t>done</a:t>
            </a:r>
            <a:endParaRPr sz="500"/>
          </a:p>
          <a:p>
            <a:pPr indent="0" lvl="0" marL="0" rtl="0" algn="l">
              <a:spcBef>
                <a:spcPts val="0"/>
              </a:spcBef>
              <a:spcAft>
                <a:spcPts val="0"/>
              </a:spcAft>
              <a:buClr>
                <a:schemeClr val="dk1"/>
              </a:buClr>
              <a:buSzPts val="1100"/>
              <a:buFont typeface="Arial"/>
              <a:buNone/>
            </a:pPr>
            <a:r>
              <a:t/>
            </a:r>
            <a:endParaRPr sz="300"/>
          </a:p>
          <a:p>
            <a:pPr indent="0" lvl="0" marL="0" rtl="0" algn="l">
              <a:spcBef>
                <a:spcPts val="0"/>
              </a:spcBef>
              <a:spcAft>
                <a:spcPts val="0"/>
              </a:spcAft>
              <a:buClr>
                <a:schemeClr val="dk1"/>
              </a:buClr>
              <a:buSzPts val="1100"/>
              <a:buFont typeface="Arial"/>
              <a:buNone/>
            </a:pPr>
            <a:r>
              <a:rPr lang="en" sz="500"/>
              <a:t>Run the command to enable anti-port scanning</a:t>
            </a:r>
            <a:endParaRPr sz="500"/>
          </a:p>
          <a:p>
            <a:pPr indent="0" lvl="0" marL="0" rtl="0" algn="l">
              <a:spcBef>
                <a:spcPts val="0"/>
              </a:spcBef>
              <a:spcAft>
                <a:spcPts val="0"/>
              </a:spcAft>
              <a:buClr>
                <a:schemeClr val="dk1"/>
              </a:buClr>
              <a:buSzPts val="1100"/>
              <a:buFont typeface="Arial"/>
              <a:buNone/>
            </a:pPr>
            <a:r>
              <a:rPr lang="en" sz="600"/>
              <a:t>prevent_portscan.sh</a:t>
            </a:r>
            <a:endParaRPr sz="600"/>
          </a:p>
          <a:p>
            <a:pPr indent="0" lvl="0" marL="0" rtl="0" algn="l">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68" name="Google Shape;1268;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9" name="Google Shape;1269;p7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300"/>
              <a:t>An alarm can be set &amp; configured in Kibana  to alert and action on </a:t>
            </a:r>
            <a:r>
              <a:rPr lang="en" sz="1300"/>
              <a:t>multiple</a:t>
            </a:r>
            <a:r>
              <a:rPr lang="en" sz="1300"/>
              <a:t> attempts to access the hidden directory </a:t>
            </a:r>
            <a:endParaRPr sz="1300"/>
          </a:p>
          <a:p>
            <a:pPr indent="0" lvl="0" marL="0" rtl="0" algn="l">
              <a:spcBef>
                <a:spcPts val="0"/>
              </a:spcBef>
              <a:spcAft>
                <a:spcPts val="0"/>
              </a:spcAft>
              <a:buNone/>
            </a:pPr>
            <a:r>
              <a:rPr lang="en" sz="1300"/>
              <a:t>“GET /compnay_folders/secret_folder” however a </a:t>
            </a:r>
            <a:r>
              <a:rPr lang="en" sz="1300"/>
              <a:t>better</a:t>
            </a:r>
            <a:r>
              <a:rPr lang="en" sz="1300"/>
              <a:t> solution would be capture all </a:t>
            </a:r>
            <a:r>
              <a:rPr lang="en" sz="1300"/>
              <a:t>multiple</a:t>
            </a:r>
            <a:r>
              <a:rPr lang="en" sz="1300"/>
              <a:t> attempts to access any folder/files by alarming on all </a:t>
            </a:r>
            <a:endParaRPr sz="1300"/>
          </a:p>
          <a:p>
            <a:pPr indent="0" lvl="0" marL="0" rtl="0" algn="l">
              <a:spcBef>
                <a:spcPts val="0"/>
              </a:spcBef>
              <a:spcAft>
                <a:spcPts val="0"/>
              </a:spcAft>
              <a:buNone/>
            </a:pPr>
            <a:r>
              <a:rPr lang="en" sz="1300"/>
              <a:t>“unauthorized and/or failed login attempts.</a:t>
            </a:r>
            <a:endParaRPr sz="1300"/>
          </a:p>
          <a:p>
            <a:pPr indent="0" lvl="0" marL="0" rtl="0" algn="l">
              <a:spcBef>
                <a:spcPts val="0"/>
              </a:spcBef>
              <a:spcAft>
                <a:spcPts val="0"/>
              </a:spcAft>
              <a:buNone/>
            </a:pPr>
            <a:r>
              <a:rPr lang="en" sz="1300"/>
              <a:t>eg alarm on</a:t>
            </a:r>
            <a:endParaRPr sz="1300"/>
          </a:p>
          <a:p>
            <a:pPr indent="-298450" lvl="0" marL="457200" rtl="0" algn="l">
              <a:spcBef>
                <a:spcPts val="0"/>
              </a:spcBef>
              <a:spcAft>
                <a:spcPts val="0"/>
              </a:spcAft>
              <a:buSzPts val="1100"/>
              <a:buChar char="-"/>
            </a:pPr>
            <a:r>
              <a:rPr lang="en" sz="1100">
                <a:solidFill>
                  <a:schemeClr val="dk1"/>
                </a:solidFill>
              </a:rPr>
              <a:t>http.response.status_phrase = unauthorized </a:t>
            </a:r>
            <a:endParaRPr sz="1100"/>
          </a:p>
          <a:p>
            <a:pPr indent="-317500" lvl="0" marL="457200" rtl="0" algn="l">
              <a:spcBef>
                <a:spcPts val="0"/>
              </a:spcBef>
              <a:spcAft>
                <a:spcPts val="0"/>
              </a:spcAft>
              <a:buSzPts val="1400"/>
              <a:buChar char="-"/>
            </a:pPr>
            <a:r>
              <a:rPr lang="en" sz="1100"/>
              <a:t>http.response.status_code = 401</a:t>
            </a:r>
            <a:r>
              <a:rPr lang="en" sz="1400"/>
              <a:t> </a:t>
            </a:r>
            <a:endParaRPr sz="1400"/>
          </a:p>
          <a:p>
            <a:pPr indent="0" lvl="0" marL="0" rtl="0" algn="l">
              <a:spcBef>
                <a:spcPts val="0"/>
              </a:spcBef>
              <a:spcAft>
                <a:spcPts val="0"/>
              </a:spcAft>
              <a:buNone/>
            </a:pPr>
            <a:r>
              <a:rPr lang="en" sz="1300"/>
              <a:t>Include in the alarm, a threshold of 3 unauthorized/401 (failed) attempts.</a:t>
            </a:r>
            <a:endParaRPr sz="1300"/>
          </a:p>
          <a:p>
            <a:pPr indent="0" lvl="0" marL="0" rtl="0" algn="l">
              <a:spcBef>
                <a:spcPts val="0"/>
              </a:spcBef>
              <a:spcAft>
                <a:spcPts val="0"/>
              </a:spcAft>
              <a:buNone/>
            </a:pPr>
            <a:r>
              <a:t/>
            </a:r>
            <a:endParaRPr sz="1400"/>
          </a:p>
        </p:txBody>
      </p:sp>
      <p:sp>
        <p:nvSpPr>
          <p:cNvPr id="1270" name="Google Shape;1270;p75"/>
          <p:cNvSpPr txBox="1"/>
          <p:nvPr>
            <p:ph idx="3" type="subTitle"/>
          </p:nvPr>
        </p:nvSpPr>
        <p:spPr>
          <a:xfrm>
            <a:off x="4466800" y="1604700"/>
            <a:ext cx="45048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To block unwanted access to the systesecret_folder or </a:t>
            </a:r>
            <a:r>
              <a:rPr lang="en" sz="1400"/>
              <a:t>another</a:t>
            </a:r>
            <a:r>
              <a:rPr lang="en" sz="1400"/>
              <a:t> files/folder a combination of technical and </a:t>
            </a:r>
            <a:r>
              <a:rPr lang="en" sz="1400"/>
              <a:t>administrative</a:t>
            </a:r>
            <a:r>
              <a:rPr lang="en" sz="1400"/>
              <a:t> </a:t>
            </a:r>
            <a:r>
              <a:rPr lang="en" sz="1400"/>
              <a:t>solutions</a:t>
            </a:r>
            <a:r>
              <a:rPr lang="en" sz="1400"/>
              <a:t> should be used, eg.</a:t>
            </a:r>
            <a:endParaRPr sz="1400"/>
          </a:p>
          <a:p>
            <a:pPr indent="0" lvl="0" marL="0" rtl="0" algn="l">
              <a:spcBef>
                <a:spcPts val="0"/>
              </a:spcBef>
              <a:spcAft>
                <a:spcPts val="0"/>
              </a:spcAft>
              <a:buNone/>
            </a:pPr>
            <a:r>
              <a:rPr lang="en">
                <a:solidFill>
                  <a:schemeClr val="dk1"/>
                </a:solidFill>
              </a:rPr>
              <a:t>- A</a:t>
            </a:r>
            <a:r>
              <a:rPr lang="en"/>
              <a:t>ccount lockout after 3 failed attempts</a:t>
            </a:r>
            <a:endParaRPr/>
          </a:p>
          <a:p>
            <a:pPr indent="0" lvl="0" marL="0" rtl="0" algn="l">
              <a:spcBef>
                <a:spcPts val="0"/>
              </a:spcBef>
              <a:spcAft>
                <a:spcPts val="0"/>
              </a:spcAft>
              <a:buNone/>
            </a:pPr>
            <a:r>
              <a:rPr lang="en">
                <a:solidFill>
                  <a:schemeClr val="dk1"/>
                </a:solidFill>
              </a:rPr>
              <a:t>- M</a:t>
            </a:r>
            <a:r>
              <a:rPr lang="en"/>
              <a:t>ax password age - change bi monthly</a:t>
            </a:r>
            <a:endParaRPr/>
          </a:p>
          <a:p>
            <a:pPr indent="0" lvl="0" marL="0" rtl="0" algn="l">
              <a:spcBef>
                <a:spcPts val="0"/>
              </a:spcBef>
              <a:spcAft>
                <a:spcPts val="0"/>
              </a:spcAft>
              <a:buNone/>
            </a:pPr>
            <a:r>
              <a:rPr lang="en">
                <a:solidFill>
                  <a:schemeClr val="dk1"/>
                </a:solidFill>
              </a:rPr>
              <a:t>- P</a:t>
            </a:r>
            <a:r>
              <a:rPr lang="en"/>
              <a:t>assword complexity 8 to 16 </a:t>
            </a:r>
            <a:r>
              <a:rPr lang="en"/>
              <a:t>multiple</a:t>
            </a:r>
            <a:r>
              <a:rPr lang="en"/>
              <a:t> </a:t>
            </a:r>
            <a:r>
              <a:rPr lang="en"/>
              <a:t>characters</a:t>
            </a:r>
            <a:endParaRPr/>
          </a:p>
          <a:p>
            <a:pPr indent="0" lvl="0" marL="0" rtl="0" algn="l">
              <a:spcBef>
                <a:spcPts val="0"/>
              </a:spcBef>
              <a:spcAft>
                <a:spcPts val="0"/>
              </a:spcAft>
              <a:buNone/>
            </a:pPr>
            <a:r>
              <a:rPr lang="en"/>
              <a:t>- </a:t>
            </a:r>
            <a:r>
              <a:rPr lang="en"/>
              <a:t>Multifactor</a:t>
            </a:r>
            <a:r>
              <a:rPr lang="en"/>
              <a:t> authentication</a:t>
            </a:r>
            <a:endParaRPr/>
          </a:p>
          <a:p>
            <a:pPr indent="0" lvl="0" marL="0" rtl="0" algn="l">
              <a:spcBef>
                <a:spcPts val="0"/>
              </a:spcBef>
              <a:spcAft>
                <a:spcPts val="0"/>
              </a:spcAft>
              <a:buClr>
                <a:schemeClr val="dk1"/>
              </a:buClr>
              <a:buSzPts val="1100"/>
              <a:buFont typeface="Arial"/>
              <a:buNone/>
            </a:pPr>
            <a:r>
              <a:rPr lang="en" sz="1000"/>
              <a:t> </a:t>
            </a:r>
            <a:endParaRPr sz="1000"/>
          </a:p>
          <a:p>
            <a:pPr indent="0" lvl="0" marL="0" rtl="0" algn="l">
              <a:lnSpc>
                <a:spcPct val="100000"/>
              </a:lnSpc>
              <a:spcBef>
                <a:spcPts val="0"/>
              </a:spcBef>
              <a:spcAft>
                <a:spcPts val="0"/>
              </a:spcAft>
              <a:buNone/>
            </a:pPr>
            <a:r>
              <a:rPr lang="en" sz="900">
                <a:solidFill>
                  <a:schemeClr val="dk1"/>
                </a:solidFill>
                <a:highlight>
                  <a:srgbClr val="FFFFFF"/>
                </a:highlight>
                <a:latin typeface="Arial"/>
                <a:ea typeface="Arial"/>
                <a:cs typeface="Arial"/>
                <a:sym typeface="Arial"/>
              </a:rPr>
              <a:t>Append file ‘</a:t>
            </a:r>
            <a:r>
              <a:rPr i="1" lang="en" sz="900">
                <a:solidFill>
                  <a:schemeClr val="dk1"/>
                </a:solidFill>
                <a:highlight>
                  <a:srgbClr val="FFFFFF"/>
                </a:highlight>
                <a:latin typeface="Arial"/>
                <a:ea typeface="Arial"/>
                <a:cs typeface="Arial"/>
                <a:sym typeface="Arial"/>
              </a:rPr>
              <a:t>/etc/pam.d/common-auth’ </a:t>
            </a:r>
            <a:r>
              <a:rPr lang="en" sz="900">
                <a:solidFill>
                  <a:schemeClr val="dk1"/>
                </a:solidFill>
                <a:highlight>
                  <a:srgbClr val="FFFFFF"/>
                </a:highlight>
                <a:latin typeface="Arial"/>
                <a:ea typeface="Arial"/>
                <a:cs typeface="Arial"/>
                <a:sym typeface="Arial"/>
              </a:rPr>
              <a:t>before all other lines with;</a:t>
            </a:r>
            <a:endParaRPr i="1" sz="900">
              <a:solidFill>
                <a:schemeClr val="dk1"/>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i="1" sz="1000">
              <a:solidFill>
                <a:schemeClr val="dk1"/>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highlight>
                  <a:srgbClr val="FFFFFF"/>
                </a:highlight>
                <a:latin typeface="Arial"/>
                <a:ea typeface="Arial"/>
                <a:cs typeface="Arial"/>
                <a:sym typeface="Arial"/>
              </a:rPr>
              <a:t>auth required pam_tally.so deny=3 unlock_time=10800</a:t>
            </a:r>
            <a:endParaRPr sz="14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Clr>
                <a:schemeClr val="dk1"/>
              </a:buClr>
              <a:buSzPts val="1100"/>
              <a:buFont typeface="Arial"/>
              <a:buNone/>
            </a:pPr>
            <a:r>
              <a:rPr lang="en" sz="900"/>
              <a:t>This locks user account after 3 failed attempts for 3 hours (10800 sec)</a:t>
            </a:r>
            <a:endParaRPr sz="900"/>
          </a:p>
          <a:p>
            <a:pPr indent="0" lvl="0" marL="0" rtl="0" algn="l">
              <a:spcBef>
                <a:spcPts val="0"/>
              </a:spcBef>
              <a:spcAft>
                <a:spcPts val="0"/>
              </a:spcAft>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76" name="Google Shape;1276;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277" name="Google Shape;1277;p76"/>
          <p:cNvGraphicFramePr/>
          <p:nvPr/>
        </p:nvGraphicFramePr>
        <p:xfrm>
          <a:off x="152400" y="152400"/>
          <a:ext cx="3000000" cy="3000000"/>
        </p:xfrm>
        <a:graphic>
          <a:graphicData uri="http://schemas.openxmlformats.org/drawingml/2006/table">
            <a:tbl>
              <a:tblPr>
                <a:noFill/>
                <a:tableStyleId>{2121C8A4-5541-445E-834E-0F2CACAAAB1D}</a:tableStyleId>
              </a:tblPr>
              <a:tblGrid>
                <a:gridCol w="8953500"/>
                <a:gridCol w="190500"/>
              </a:tblGrid>
              <a:tr h="180975">
                <a:tc>
                  <a:txBody>
                    <a:bodyPr/>
                    <a:lstStyle/>
                    <a:p>
                      <a:pPr indent="0" lvl="0" marL="0" rtl="0" algn="l">
                        <a:spcBef>
                          <a:spcPts val="0"/>
                        </a:spcBef>
                        <a:spcAft>
                          <a:spcPts val="0"/>
                        </a:spcAft>
                        <a:buNone/>
                      </a:pPr>
                      <a:r>
                        <a:t/>
                      </a:r>
                      <a:endParaRPr/>
                    </a:p>
                  </a:txBody>
                  <a:tcPr marT="91425" marB="91425" marR="91425" marL="91425"/>
                </a:tc>
                <a:tc rowSpan="2">
                  <a:txBody>
                    <a:bodyPr/>
                    <a:lstStyle/>
                    <a:p>
                      <a:pPr indent="0" lvl="0" marL="0" rtl="0" algn="l">
                        <a:spcBef>
                          <a:spcPts val="0"/>
                        </a:spcBef>
                        <a:spcAft>
                          <a:spcPts val="0"/>
                        </a:spcAft>
                        <a:buNone/>
                      </a:pPr>
                      <a:r>
                        <a:t/>
                      </a:r>
                      <a:endParaRPr/>
                    </a:p>
                  </a:txBody>
                  <a:tcPr marT="47625" marB="47625" marR="95250" marL="95250"/>
                </a:tc>
              </a:tr>
              <a:tr h="381000">
                <a:tc>
                  <a:txBody>
                    <a:bodyPr/>
                    <a:lstStyle/>
                    <a:p>
                      <a:pPr indent="0" lvl="0" marL="0" rtl="0" algn="l">
                        <a:spcBef>
                          <a:spcPts val="0"/>
                        </a:spcBef>
                        <a:spcAft>
                          <a:spcPts val="0"/>
                        </a:spcAft>
                        <a:buNone/>
                      </a:pPr>
                      <a:r>
                        <a:t/>
                      </a:r>
                      <a:endParaRPr b="1" sz="1700">
                        <a:solidFill>
                          <a:srgbClr val="6C1D1F"/>
                        </a:solidFill>
                        <a:latin typeface="Verdana"/>
                        <a:ea typeface="Verdana"/>
                        <a:cs typeface="Verdana"/>
                        <a:sym typeface="Verdana"/>
                      </a:endParaRPr>
                    </a:p>
                  </a:txBody>
                  <a:tcPr marT="95250" marB="91425" marR="152400" marL="152400"/>
                </a:tc>
                <a:tc vMerge="1"/>
              </a:tr>
            </a:tbl>
          </a:graphicData>
        </a:graphic>
      </p:graphicFrame>
      <p:sp>
        <p:nvSpPr>
          <p:cNvPr id="1278" name="Google Shape;1278;p76"/>
          <p:cNvSpPr txBox="1"/>
          <p:nvPr/>
        </p:nvSpPr>
        <p:spPr>
          <a:xfrm>
            <a:off x="584525" y="179887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6"/>
          <p:cNvSpPr txBox="1"/>
          <p:nvPr>
            <p:ph idx="3" type="subTitle"/>
          </p:nvPr>
        </p:nvSpPr>
        <p:spPr>
          <a:xfrm>
            <a:off x="4466800" y="1604700"/>
            <a:ext cx="4504800" cy="33531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100"/>
              <a:t>To protect the server1 from brute-force attacks use the procedures, </a:t>
            </a:r>
            <a:r>
              <a:rPr lang="en" sz="1100"/>
              <a:t>commands</a:t>
            </a:r>
            <a:r>
              <a:rPr lang="en" sz="1100"/>
              <a:t> outlined in the above slide and/or use the following process, </a:t>
            </a:r>
            <a:endParaRPr sz="1100"/>
          </a:p>
          <a:p>
            <a:pPr indent="0" lvl="0" marL="0" rtl="0" algn="l">
              <a:spcBef>
                <a:spcPts val="0"/>
              </a:spcBef>
              <a:spcAft>
                <a:spcPts val="0"/>
              </a:spcAft>
              <a:buNone/>
            </a:pPr>
            <a:r>
              <a:rPr lang="en" sz="1100"/>
              <a:t>1. Change SSH Port from 22 to something else (ie 2222). Majority of the brute-force attacks are targeted towards port 22  ...</a:t>
            </a:r>
            <a:endParaRPr sz="1100"/>
          </a:p>
          <a:p>
            <a:pPr indent="0" lvl="0" marL="0" rtl="0" algn="l">
              <a:spcBef>
                <a:spcPts val="0"/>
              </a:spcBef>
              <a:spcAft>
                <a:spcPts val="0"/>
              </a:spcAft>
              <a:buNone/>
            </a:pPr>
            <a:r>
              <a:rPr lang="en" sz="1100"/>
              <a:t>2. Enable firewall. (iptable - </a:t>
            </a:r>
            <a:r>
              <a:rPr lang="en" sz="1100"/>
              <a:t>default</a:t>
            </a:r>
            <a:r>
              <a:rPr lang="en" sz="1100"/>
              <a:t> on ubuntu)</a:t>
            </a:r>
            <a:endParaRPr sz="1100"/>
          </a:p>
          <a:p>
            <a:pPr indent="0" lvl="0" marL="0" rtl="0" algn="l">
              <a:spcBef>
                <a:spcPts val="0"/>
              </a:spcBef>
              <a:spcAft>
                <a:spcPts val="0"/>
              </a:spcAft>
              <a:buNone/>
            </a:pPr>
            <a:r>
              <a:rPr lang="en" sz="1100"/>
              <a:t>2. Disable password login for root.</a:t>
            </a:r>
            <a:endParaRPr sz="1100"/>
          </a:p>
          <a:p>
            <a:pPr indent="0" lvl="0" marL="0" rtl="0" algn="l">
              <a:spcBef>
                <a:spcPts val="0"/>
              </a:spcBef>
              <a:spcAft>
                <a:spcPts val="0"/>
              </a:spcAft>
              <a:buNone/>
            </a:pPr>
            <a:r>
              <a:rPr lang="en" sz="1100"/>
              <a:t>3. User alternate account with sudo permission.</a:t>
            </a:r>
            <a:endParaRPr sz="1100"/>
          </a:p>
          <a:p>
            <a:pPr indent="0" lvl="0" marL="0" rtl="0" algn="l">
              <a:spcBef>
                <a:spcPts val="0"/>
              </a:spcBef>
              <a:spcAft>
                <a:spcPts val="0"/>
              </a:spcAft>
              <a:buNone/>
            </a:pPr>
            <a:r>
              <a:rPr lang="en" sz="1100"/>
              <a:t>4. Keep your server and packages up-to date.</a:t>
            </a:r>
            <a:endParaRPr sz="1100"/>
          </a:p>
          <a:p>
            <a:pPr indent="0" lvl="0" marL="0" rtl="0" algn="l">
              <a:spcBef>
                <a:spcPts val="0"/>
              </a:spcBef>
              <a:spcAft>
                <a:spcPts val="0"/>
              </a:spcAft>
              <a:buClr>
                <a:schemeClr val="dk1"/>
              </a:buClr>
              <a:buSzPts val="1100"/>
              <a:buFont typeface="Arial"/>
              <a:buNone/>
            </a:pPr>
            <a:r>
              <a:rPr lang="en" sz="1000"/>
              <a:t> </a:t>
            </a:r>
            <a:r>
              <a:rPr lang="en" sz="900">
                <a:solidFill>
                  <a:schemeClr val="dk1"/>
                </a:solidFill>
                <a:highlight>
                  <a:srgbClr val="FFFFFF"/>
                </a:highlight>
                <a:latin typeface="Arial"/>
                <a:ea typeface="Arial"/>
                <a:cs typeface="Arial"/>
                <a:sym typeface="Arial"/>
              </a:rPr>
              <a:t>Command ‘</a:t>
            </a:r>
            <a:r>
              <a:rPr i="1" lang="en" sz="900">
                <a:solidFill>
                  <a:schemeClr val="dk1"/>
                </a:solidFill>
                <a:highlight>
                  <a:srgbClr val="FFFFFF"/>
                </a:highlight>
                <a:latin typeface="Arial"/>
                <a:ea typeface="Arial"/>
                <a:cs typeface="Arial"/>
                <a:sym typeface="Arial"/>
              </a:rPr>
              <a:t>/sudo iptables -L’</a:t>
            </a:r>
            <a:r>
              <a:rPr lang="en" sz="900">
                <a:solidFill>
                  <a:schemeClr val="dk1"/>
                </a:solidFill>
                <a:highlight>
                  <a:srgbClr val="FFFFFF"/>
                </a:highlight>
                <a:latin typeface="Arial"/>
                <a:ea typeface="Arial"/>
                <a:cs typeface="Arial"/>
                <a:sym typeface="Arial"/>
              </a:rPr>
              <a:t> to list your current rules in iptables</a:t>
            </a:r>
            <a:r>
              <a:rPr i="1" lang="en" sz="900">
                <a:solidFill>
                  <a:schemeClr val="dk1"/>
                </a:solidFill>
                <a:highlight>
                  <a:srgbClr val="FFFFFF"/>
                </a:highlight>
                <a:latin typeface="Arial"/>
                <a:ea typeface="Arial"/>
                <a:cs typeface="Arial"/>
                <a:sym typeface="Arial"/>
              </a:rPr>
              <a:t>.</a:t>
            </a:r>
            <a:endParaRPr i="1" sz="900">
              <a:solidFill>
                <a:schemeClr val="dk1"/>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sz="900">
              <a:solidFill>
                <a:schemeClr val="dk1"/>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sz="900">
                <a:solidFill>
                  <a:schemeClr val="dk1"/>
                </a:solidFill>
                <a:highlight>
                  <a:srgbClr val="FFFFFF"/>
                </a:highlight>
                <a:latin typeface="Arial"/>
                <a:ea typeface="Arial"/>
                <a:cs typeface="Arial"/>
                <a:sym typeface="Arial"/>
              </a:rPr>
              <a:t>Commands</a:t>
            </a:r>
            <a:endParaRPr sz="900">
              <a:solidFill>
                <a:schemeClr val="dk1"/>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sz="800">
                <a:solidFill>
                  <a:schemeClr val="dk1"/>
                </a:solidFill>
                <a:highlight>
                  <a:srgbClr val="FFFFFF"/>
                </a:highlight>
                <a:latin typeface="Arial"/>
                <a:ea typeface="Arial"/>
                <a:cs typeface="Arial"/>
                <a:sym typeface="Arial"/>
              </a:rPr>
              <a:t>Iptables -A INPUT -m conntrack -ctstate ESTABLISHED,RELATED -j ACCEPT</a:t>
            </a:r>
            <a:endParaRPr sz="800">
              <a:solidFill>
                <a:schemeClr val="dk1"/>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sz="800">
                <a:solidFill>
                  <a:schemeClr val="dk1"/>
                </a:solidFill>
                <a:highlight>
                  <a:srgbClr val="FFFFFF"/>
                </a:highlight>
                <a:latin typeface="Arial"/>
                <a:ea typeface="Arial"/>
                <a:cs typeface="Arial"/>
                <a:sym typeface="Arial"/>
              </a:rPr>
              <a:t>Iptables -A INPUT -p tcp --dport 22 -s 102.168.1.8 -j ACCEPT</a:t>
            </a:r>
            <a:endParaRPr sz="800">
              <a:solidFill>
                <a:schemeClr val="dk1"/>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sz="900"/>
          </a:p>
          <a:p>
            <a:pPr indent="0" lvl="0" marL="0" rtl="0" algn="l">
              <a:spcBef>
                <a:spcPts val="0"/>
              </a:spcBef>
              <a:spcAft>
                <a:spcPts val="0"/>
              </a:spcAft>
              <a:buNone/>
            </a:pPr>
            <a:r>
              <a:rPr lang="en" sz="700"/>
              <a:t>-A - Append this rule to a rule chain</a:t>
            </a:r>
            <a:endParaRPr sz="700"/>
          </a:p>
          <a:p>
            <a:pPr indent="0" lvl="0" marL="0" rtl="0" algn="l">
              <a:spcBef>
                <a:spcPts val="0"/>
              </a:spcBef>
              <a:spcAft>
                <a:spcPts val="0"/>
              </a:spcAft>
              <a:buNone/>
            </a:pPr>
            <a:r>
              <a:rPr lang="en" sz="700"/>
              <a:t>-m conntrack - Allow filter rules to match based on connection state</a:t>
            </a:r>
            <a:endParaRPr sz="700"/>
          </a:p>
          <a:p>
            <a:pPr indent="0" lvl="0" marL="0" rtl="0" algn="l">
              <a:spcBef>
                <a:spcPts val="0"/>
              </a:spcBef>
              <a:spcAft>
                <a:spcPts val="0"/>
              </a:spcAft>
              <a:buNone/>
            </a:pPr>
            <a:r>
              <a:rPr lang="en" sz="700">
                <a:solidFill>
                  <a:srgbClr val="333333"/>
                </a:solidFill>
                <a:highlight>
                  <a:srgbClr val="FFFFFF"/>
                </a:highlight>
                <a:latin typeface="Arial"/>
                <a:ea typeface="Arial"/>
                <a:cs typeface="Arial"/>
                <a:sym typeface="Arial"/>
              </a:rPr>
              <a:t>--ctstate - Define the list of states for the rule to match on</a:t>
            </a:r>
            <a:endParaRPr sz="700">
              <a:solidFill>
                <a:srgbClr val="333333"/>
              </a:solidFill>
              <a:highlight>
                <a:srgbClr val="FFFFFF"/>
              </a:highlight>
              <a:latin typeface="Arial"/>
              <a:ea typeface="Arial"/>
              <a:cs typeface="Arial"/>
              <a:sym typeface="Arial"/>
            </a:endParaRPr>
          </a:p>
          <a:p>
            <a:pPr indent="0" lvl="0" marL="0" rtl="0" algn="l">
              <a:spcBef>
                <a:spcPts val="0"/>
              </a:spcBef>
              <a:spcAft>
                <a:spcPts val="0"/>
              </a:spcAft>
              <a:buNone/>
            </a:pPr>
            <a:r>
              <a:rPr lang="en" sz="700">
                <a:solidFill>
                  <a:srgbClr val="333333"/>
                </a:solidFill>
                <a:highlight>
                  <a:srgbClr val="FFFFFF"/>
                </a:highlight>
                <a:latin typeface="Arial"/>
                <a:ea typeface="Arial"/>
                <a:cs typeface="Arial"/>
                <a:sym typeface="Arial"/>
              </a:rPr>
              <a:t>-j - Jump to the specified target</a:t>
            </a:r>
            <a:endParaRPr sz="700">
              <a:solidFill>
                <a:srgbClr val="333333"/>
              </a:solidFill>
              <a:highlight>
                <a:srgbClr val="FFFFFF"/>
              </a:highlight>
              <a:latin typeface="Arial"/>
              <a:ea typeface="Arial"/>
              <a:cs typeface="Arial"/>
              <a:sym typeface="Arial"/>
            </a:endParaRPr>
          </a:p>
          <a:p>
            <a:pPr indent="0" lvl="0" marL="0" rtl="0" algn="l">
              <a:spcBef>
                <a:spcPts val="0"/>
              </a:spcBef>
              <a:spcAft>
                <a:spcPts val="0"/>
              </a:spcAft>
              <a:buNone/>
            </a:pPr>
            <a:r>
              <a:rPr lang="en" sz="700">
                <a:solidFill>
                  <a:srgbClr val="333333"/>
                </a:solidFill>
                <a:highlight>
                  <a:srgbClr val="FFFFFF"/>
                </a:highlight>
                <a:latin typeface="Arial"/>
                <a:ea typeface="Arial"/>
                <a:cs typeface="Arial"/>
                <a:sym typeface="Arial"/>
              </a:rPr>
              <a:t>-s --source - address &amp; </a:t>
            </a:r>
            <a:r>
              <a:rPr lang="en" sz="700">
                <a:solidFill>
                  <a:srgbClr val="333333"/>
                </a:solidFill>
                <a:highlight>
                  <a:srgbClr val="F3F3F3"/>
                </a:highlight>
                <a:latin typeface="Courier New"/>
                <a:ea typeface="Courier New"/>
                <a:cs typeface="Courier New"/>
                <a:sym typeface="Courier New"/>
              </a:rPr>
              <a:t>-p tcp --dport xx where xx is assigned ssh port</a:t>
            </a:r>
            <a:endParaRPr sz="700">
              <a:solidFill>
                <a:srgbClr val="333333"/>
              </a:solidFill>
              <a:highlight>
                <a:srgbClr val="F3F3F3"/>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333333"/>
              </a:solidFill>
              <a:highlight>
                <a:srgbClr val="FFFFFF"/>
              </a:highlight>
              <a:latin typeface="Arial"/>
              <a:ea typeface="Arial"/>
              <a:cs typeface="Arial"/>
              <a:sym typeface="Arial"/>
            </a:endParaRPr>
          </a:p>
          <a:p>
            <a:pPr indent="0" lvl="0" marL="0" rtl="0" algn="l">
              <a:spcBef>
                <a:spcPts val="0"/>
              </a:spcBef>
              <a:spcAft>
                <a:spcPts val="0"/>
              </a:spcAft>
              <a:buNone/>
            </a:pPr>
            <a:r>
              <a:t/>
            </a:r>
            <a:endParaRPr sz="1100"/>
          </a:p>
        </p:txBody>
      </p:sp>
      <p:sp>
        <p:nvSpPr>
          <p:cNvPr id="1280" name="Google Shape;1280;p76"/>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300"/>
              <a:t>As in the </a:t>
            </a:r>
            <a:r>
              <a:rPr lang="en" sz="1300"/>
              <a:t>previous</a:t>
            </a:r>
            <a:r>
              <a:rPr lang="en" sz="1300"/>
              <a:t> slide, a</a:t>
            </a:r>
            <a:r>
              <a:rPr lang="en" sz="1300"/>
              <a:t>n alarm can be set &amp; configured in Kibana  to alert and action on multiple attempts to access files, folders or logins, however solutions can include, enabling a firewall, whitelisting approved, known IP addresses (might not cercanvent an internal attack from a known IP address) and/or capture all multiple attempts to access any folder/files/user logon by alarming on all </a:t>
            </a:r>
            <a:endParaRPr sz="1300"/>
          </a:p>
          <a:p>
            <a:pPr indent="0" lvl="0" marL="0" rtl="0" algn="l">
              <a:spcBef>
                <a:spcPts val="0"/>
              </a:spcBef>
              <a:spcAft>
                <a:spcPts val="0"/>
              </a:spcAft>
              <a:buNone/>
            </a:pPr>
            <a:r>
              <a:rPr lang="en" sz="1300"/>
              <a:t>“unauthorized and/or failed login attempts.</a:t>
            </a:r>
            <a:endParaRPr sz="1300"/>
          </a:p>
          <a:p>
            <a:pPr indent="-298450" lvl="0" marL="457200" rtl="0" algn="l">
              <a:spcBef>
                <a:spcPts val="0"/>
              </a:spcBef>
              <a:spcAft>
                <a:spcPts val="0"/>
              </a:spcAft>
              <a:buSzPts val="1100"/>
              <a:buChar char="-"/>
            </a:pPr>
            <a:r>
              <a:rPr lang="en" sz="1100">
                <a:solidFill>
                  <a:schemeClr val="dk1"/>
                </a:solidFill>
              </a:rPr>
              <a:t>http.response.status_phrase = unauthorized </a:t>
            </a:r>
            <a:endParaRPr sz="1100"/>
          </a:p>
          <a:p>
            <a:pPr indent="-317500" lvl="0" marL="457200" rtl="0" algn="l">
              <a:spcBef>
                <a:spcPts val="0"/>
              </a:spcBef>
              <a:spcAft>
                <a:spcPts val="0"/>
              </a:spcAft>
              <a:buSzPts val="1400"/>
              <a:buChar char="-"/>
            </a:pPr>
            <a:r>
              <a:rPr lang="en" sz="1100"/>
              <a:t>http.response.status_code = 401</a:t>
            </a:r>
            <a:r>
              <a:rPr lang="en" sz="1400"/>
              <a:t> </a:t>
            </a:r>
            <a:endParaRPr sz="1400"/>
          </a:p>
          <a:p>
            <a:pPr indent="0" lvl="0" marL="0" rtl="0" algn="l">
              <a:spcBef>
                <a:spcPts val="0"/>
              </a:spcBef>
              <a:spcAft>
                <a:spcPts val="0"/>
              </a:spcAft>
              <a:buNone/>
            </a:pPr>
            <a:r>
              <a:rPr lang="en" sz="1300"/>
              <a:t>Include in the alarm, a threshold of 3 unauthorized/401 (failed) attempts.</a:t>
            </a:r>
            <a:endParaRPr sz="1300"/>
          </a:p>
          <a:p>
            <a:pPr indent="0" lvl="0" marL="0" rtl="0" algn="l">
              <a:spcBef>
                <a:spcPts val="0"/>
              </a:spcBef>
              <a:spcAft>
                <a:spcPts val="0"/>
              </a:spcAft>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86" name="Google Shape;1286;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7" name="Google Shape;1287;p77"/>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300">
                <a:solidFill>
                  <a:schemeClr val="dk1"/>
                </a:solidFill>
              </a:rPr>
              <a:t>An alarm can be set &amp; configured in Kibana  to alert and action on </a:t>
            </a:r>
            <a:r>
              <a:rPr b="1" lang="en" sz="1300">
                <a:solidFill>
                  <a:schemeClr val="dk1"/>
                </a:solidFill>
              </a:rPr>
              <a:t>any attempt</a:t>
            </a:r>
            <a:r>
              <a:rPr lang="en" sz="1300">
                <a:solidFill>
                  <a:schemeClr val="dk1"/>
                </a:solidFill>
              </a:rPr>
              <a:t> to access the Webdav directory or for any non white listed </a:t>
            </a:r>
            <a:r>
              <a:rPr lang="en" sz="1300">
                <a:solidFill>
                  <a:schemeClr val="dk1"/>
                </a:solidFill>
              </a:rPr>
              <a:t>IP address, attempting to access the Webdav directory.</a:t>
            </a:r>
            <a:endParaRPr sz="1400"/>
          </a:p>
          <a:p>
            <a:pPr indent="0" lvl="0" marL="0" rtl="0" algn="l">
              <a:spcBef>
                <a:spcPts val="0"/>
              </a:spcBef>
              <a:spcAft>
                <a:spcPts val="0"/>
              </a:spcAft>
              <a:buNone/>
            </a:pPr>
            <a:r>
              <a:rPr lang="en" sz="1300">
                <a:solidFill>
                  <a:schemeClr val="dk1"/>
                </a:solidFill>
              </a:rPr>
              <a:t>A threshold of 0 for any non white listed IP’s or a threshold of 1 for any white listed IP however, due to the critical nature and the venrubaltir of Webdev, I would set a threshold of 0 for all IP’s.</a:t>
            </a:r>
            <a:endParaRPr sz="1300">
              <a:solidFill>
                <a:schemeClr val="dk1"/>
              </a:solidFill>
            </a:endParaRPr>
          </a:p>
          <a:p>
            <a:pPr indent="0" lvl="0" marL="0" rtl="0" algn="l">
              <a:spcBef>
                <a:spcPts val="0"/>
              </a:spcBef>
              <a:spcAft>
                <a:spcPts val="0"/>
              </a:spcAft>
              <a:buNone/>
            </a:pPr>
            <a:r>
              <a:rPr lang="en" sz="1300">
                <a:solidFill>
                  <a:schemeClr val="dk1"/>
                </a:solidFill>
              </a:rPr>
              <a:t>All company’s, as part of </a:t>
            </a:r>
            <a:r>
              <a:rPr lang="en" sz="1300">
                <a:solidFill>
                  <a:schemeClr val="dk1"/>
                </a:solidFill>
              </a:rPr>
              <a:t>their change processes should have a working CAB </a:t>
            </a:r>
            <a:r>
              <a:rPr lang="en" sz="1300">
                <a:solidFill>
                  <a:schemeClr val="dk1"/>
                </a:solidFill>
              </a:rPr>
              <a:t>(</a:t>
            </a:r>
            <a:r>
              <a:rPr lang="en" sz="1050">
                <a:solidFill>
                  <a:srgbClr val="333333"/>
                </a:solidFill>
                <a:highlight>
                  <a:srgbClr val="FFFFFF"/>
                </a:highlight>
                <a:latin typeface="Arial"/>
                <a:ea typeface="Arial"/>
                <a:cs typeface="Arial"/>
                <a:sym typeface="Arial"/>
              </a:rPr>
              <a:t>Change </a:t>
            </a:r>
            <a:r>
              <a:rPr lang="en" sz="1050">
                <a:solidFill>
                  <a:srgbClr val="333333"/>
                </a:solidFill>
                <a:highlight>
                  <a:srgbClr val="FFFFFF"/>
                </a:highlight>
                <a:latin typeface="Arial"/>
                <a:ea typeface="Arial"/>
                <a:cs typeface="Arial"/>
                <a:sym typeface="Arial"/>
              </a:rPr>
              <a:t>advisory</a:t>
            </a:r>
            <a:r>
              <a:rPr lang="en" sz="1050">
                <a:solidFill>
                  <a:srgbClr val="333333"/>
                </a:solidFill>
                <a:highlight>
                  <a:srgbClr val="FFFFFF"/>
                </a:highlight>
                <a:latin typeface="Arial"/>
                <a:ea typeface="Arial"/>
                <a:cs typeface="Arial"/>
                <a:sym typeface="Arial"/>
              </a:rPr>
              <a:t> </a:t>
            </a:r>
            <a:r>
              <a:rPr lang="en" sz="1050">
                <a:solidFill>
                  <a:srgbClr val="333333"/>
                </a:solidFill>
                <a:highlight>
                  <a:srgbClr val="FFFFFF"/>
                </a:highlight>
                <a:latin typeface="Arial"/>
                <a:ea typeface="Arial"/>
                <a:cs typeface="Arial"/>
                <a:sym typeface="Arial"/>
              </a:rPr>
              <a:t>board</a:t>
            </a:r>
            <a:r>
              <a:rPr lang="en" sz="1300">
                <a:solidFill>
                  <a:schemeClr val="dk1"/>
                </a:solidFill>
              </a:rPr>
              <a:t>) to ensure GRC (</a:t>
            </a:r>
            <a:r>
              <a:rPr lang="en" sz="1050">
                <a:solidFill>
                  <a:srgbClr val="333333"/>
                </a:solidFill>
                <a:highlight>
                  <a:srgbClr val="FFFFFF"/>
                </a:highlight>
                <a:latin typeface="Arial"/>
                <a:ea typeface="Arial"/>
                <a:cs typeface="Arial"/>
                <a:sym typeface="Arial"/>
              </a:rPr>
              <a:t>governance, risk, &amp; compliance) </a:t>
            </a:r>
            <a:r>
              <a:rPr lang="en" sz="1300">
                <a:solidFill>
                  <a:schemeClr val="dk1"/>
                </a:solidFill>
              </a:rPr>
              <a:t>of production </a:t>
            </a:r>
            <a:r>
              <a:rPr lang="en" sz="1300">
                <a:solidFill>
                  <a:schemeClr val="dk1"/>
                </a:solidFill>
              </a:rPr>
              <a:t>environments</a:t>
            </a:r>
            <a:r>
              <a:rPr lang="en" sz="1300">
                <a:solidFill>
                  <a:schemeClr val="dk1"/>
                </a:solidFill>
              </a:rPr>
              <a: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1288" name="Google Shape;1288;p77"/>
          <p:cNvSpPr txBox="1"/>
          <p:nvPr>
            <p:ph idx="3" type="subTitle"/>
          </p:nvPr>
        </p:nvSpPr>
        <p:spPr>
          <a:xfrm>
            <a:off x="4552025" y="1499925"/>
            <a:ext cx="44418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700"/>
              <a:t>The hypertext access file (commonly known as a .htaccess file) is a reliable configuration file that offers an easy way to set up your website’s details without having to modify the configuration files for your server. The file overrides many configuration settings making it an ideal tool for cache control, authorization, URL rewriting, and website optimization.</a:t>
            </a:r>
            <a:endParaRPr sz="700"/>
          </a:p>
          <a:p>
            <a:pPr indent="0" lvl="0" marL="0" rtl="0" algn="l">
              <a:spcBef>
                <a:spcPts val="0"/>
              </a:spcBef>
              <a:spcAft>
                <a:spcPts val="0"/>
              </a:spcAft>
              <a:buNone/>
            </a:pPr>
            <a:r>
              <a:rPr lang="en"/>
              <a:t>Is the Webdav directory required?</a:t>
            </a:r>
            <a:endParaRPr/>
          </a:p>
          <a:p>
            <a:pPr indent="0" lvl="0" marL="0" rtl="0" algn="l">
              <a:spcBef>
                <a:spcPts val="0"/>
              </a:spcBef>
              <a:spcAft>
                <a:spcPts val="0"/>
              </a:spcAft>
              <a:buNone/>
            </a:pPr>
            <a:r>
              <a:rPr lang="en"/>
              <a:t>If ‘no’, remove.</a:t>
            </a:r>
            <a:endParaRPr/>
          </a:p>
          <a:p>
            <a:pPr indent="0" lvl="0" marL="0" rtl="0" algn="l">
              <a:spcBef>
                <a:spcPts val="0"/>
              </a:spcBef>
              <a:spcAft>
                <a:spcPts val="0"/>
              </a:spcAft>
              <a:buNone/>
            </a:pPr>
            <a:r>
              <a:rPr lang="en"/>
              <a:t>Are </a:t>
            </a:r>
            <a:r>
              <a:rPr lang="en"/>
              <a:t>there</a:t>
            </a:r>
            <a:r>
              <a:rPr lang="en"/>
              <a:t> other directory/files/processor not required? If yes (not required), remove. </a:t>
            </a:r>
            <a:endParaRPr/>
          </a:p>
          <a:p>
            <a:pPr indent="0" lvl="0" marL="0" rtl="0" algn="l">
              <a:spcBef>
                <a:spcPts val="0"/>
              </a:spcBef>
              <a:spcAft>
                <a:spcPts val="0"/>
              </a:spcAft>
              <a:buNone/>
            </a:pPr>
            <a:r>
              <a:rPr lang="en"/>
              <a:t>If WebDav, is required then;</a:t>
            </a:r>
            <a:endParaRPr/>
          </a:p>
          <a:p>
            <a:pPr indent="0" lvl="0" marL="0" rtl="0" algn="l">
              <a:lnSpc>
                <a:spcPct val="100000"/>
              </a:lnSpc>
              <a:spcBef>
                <a:spcPts val="0"/>
              </a:spcBef>
              <a:spcAft>
                <a:spcPts val="0"/>
              </a:spcAft>
              <a:buNone/>
            </a:pPr>
            <a:r>
              <a:rPr lang="en" sz="900">
                <a:solidFill>
                  <a:srgbClr val="263239"/>
                </a:solidFill>
                <a:highlight>
                  <a:srgbClr val="FFFFFF"/>
                </a:highlight>
                <a:latin typeface="Arial"/>
                <a:ea typeface="Arial"/>
                <a:cs typeface="Arial"/>
                <a:sym typeface="Arial"/>
              </a:rPr>
              <a:t>Passwords for .htaccess are stored in the file; </a:t>
            </a:r>
            <a:r>
              <a:rPr b="1" lang="en" sz="900">
                <a:solidFill>
                  <a:srgbClr val="263239"/>
                </a:solidFill>
                <a:highlight>
                  <a:srgbClr val="FFFFFF"/>
                </a:highlight>
                <a:latin typeface="Arial"/>
                <a:ea typeface="Arial"/>
                <a:cs typeface="Arial"/>
                <a:sym typeface="Arial"/>
              </a:rPr>
              <a:t>.htpasswd</a:t>
            </a:r>
            <a:r>
              <a:rPr lang="en" sz="900">
                <a:solidFill>
                  <a:srgbClr val="263239"/>
                </a:solidFill>
                <a:highlight>
                  <a:srgbClr val="FFFFFF"/>
                </a:highlight>
                <a:latin typeface="Arial"/>
                <a:ea typeface="Arial"/>
                <a:cs typeface="Arial"/>
                <a:sym typeface="Arial"/>
              </a:rPr>
              <a:t>. Create this file and save it anywhere and not in the web directory (for security reasons).Write all the usernames and passwords of all the authorized users to be given permission to view some of the protected sections of your website. Once, you create all the passwords and usernames, add the code below into your /var/www/example.com/.htaccess file to activate the password function.</a:t>
            </a:r>
            <a:endParaRPr sz="900">
              <a:solidFill>
                <a:srgbClr val="263239"/>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sz="900">
              <a:solidFill>
                <a:srgbClr val="263239"/>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sz="900">
                <a:solidFill>
                  <a:srgbClr val="263239"/>
                </a:solidFill>
                <a:highlight>
                  <a:srgbClr val="FFFFFF"/>
                </a:highlight>
                <a:latin typeface="Arial"/>
                <a:ea typeface="Arial"/>
                <a:cs typeface="Arial"/>
                <a:sym typeface="Arial"/>
              </a:rPr>
              <a:t>AuthUserFile /usr/local/username/safedirectory/.htpasswd</a:t>
            </a:r>
            <a:endParaRPr sz="900">
              <a:solidFill>
                <a:srgbClr val="263239"/>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sz="900">
                <a:solidFill>
                  <a:srgbClr val="263239"/>
                </a:solidFill>
                <a:highlight>
                  <a:srgbClr val="FFFFFF"/>
                </a:highlight>
                <a:latin typeface="Arial"/>
                <a:ea typeface="Arial"/>
                <a:cs typeface="Arial"/>
                <a:sym typeface="Arial"/>
              </a:rPr>
              <a:t>AuthGroupFile /dev/null</a:t>
            </a:r>
            <a:endParaRPr sz="900">
              <a:solidFill>
                <a:srgbClr val="263239"/>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sz="900">
                <a:solidFill>
                  <a:srgbClr val="263239"/>
                </a:solidFill>
                <a:highlight>
                  <a:srgbClr val="FFFFFF"/>
                </a:highlight>
                <a:latin typeface="Arial"/>
                <a:ea typeface="Arial"/>
                <a:cs typeface="Arial"/>
                <a:sym typeface="Arial"/>
              </a:rPr>
              <a:t>AuthName "Please Enter Password"</a:t>
            </a:r>
            <a:endParaRPr sz="900">
              <a:solidFill>
                <a:srgbClr val="263239"/>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sz="900">
                <a:solidFill>
                  <a:srgbClr val="263239"/>
                </a:solidFill>
                <a:highlight>
                  <a:srgbClr val="FFFFFF"/>
                </a:highlight>
                <a:latin typeface="Arial"/>
                <a:ea typeface="Arial"/>
                <a:cs typeface="Arial"/>
                <a:sym typeface="Arial"/>
              </a:rPr>
              <a:t>AuthType Basic</a:t>
            </a:r>
            <a:endParaRPr sz="900">
              <a:solidFill>
                <a:srgbClr val="263239"/>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sz="900">
                <a:solidFill>
                  <a:srgbClr val="263239"/>
                </a:solidFill>
                <a:highlight>
                  <a:srgbClr val="FFFFFF"/>
                </a:highlight>
                <a:latin typeface="Arial"/>
                <a:ea typeface="Arial"/>
                <a:cs typeface="Arial"/>
                <a:sym typeface="Arial"/>
              </a:rPr>
              <a:t>Require valid-user</a:t>
            </a:r>
            <a:endParaRPr sz="900">
              <a:solidFill>
                <a:srgbClr val="263239"/>
              </a:solidFill>
              <a:highlight>
                <a:srgbClr val="FFFFFF"/>
              </a:highlight>
              <a:latin typeface="Arial"/>
              <a:ea typeface="Arial"/>
              <a:cs typeface="Arial"/>
              <a:sym typeface="Arial"/>
            </a:endParaRPr>
          </a:p>
          <a:p>
            <a:pPr indent="0" lvl="0" marL="0" rtl="0" algn="l">
              <a:spcBef>
                <a:spcPts val="0"/>
              </a:spcBef>
              <a:spcAft>
                <a:spcPts val="1700"/>
              </a:spcAft>
              <a:buNone/>
            </a:pPr>
            <a:r>
              <a:t/>
            </a:r>
            <a:endParaRPr sz="900">
              <a:solidFill>
                <a:srgbClr val="263239"/>
              </a:solidFill>
              <a:highlight>
                <a:srgbClr val="FFFFFF"/>
              </a:highlight>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94" name="Google Shape;1294;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5" name="Google Shape;1295;p78"/>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300">
                <a:solidFill>
                  <a:schemeClr val="dk1"/>
                </a:solidFill>
              </a:rPr>
              <a:t>A</a:t>
            </a:r>
            <a:r>
              <a:rPr lang="en" sz="1300">
                <a:solidFill>
                  <a:schemeClr val="dk1"/>
                </a:solidFill>
              </a:rPr>
              <a:t>n alarm must be set &amp; configured in Kibana  to alert and action on </a:t>
            </a:r>
            <a:r>
              <a:rPr b="1" lang="en" sz="1300">
                <a:solidFill>
                  <a:schemeClr val="dk1"/>
                </a:solidFill>
              </a:rPr>
              <a:t>any attempt</a:t>
            </a:r>
            <a:r>
              <a:rPr lang="en" sz="1300">
                <a:solidFill>
                  <a:schemeClr val="dk1"/>
                </a:solidFill>
              </a:rPr>
              <a:t> by a person/persons attempting to read/write/execute any folder/file that they are not authorised to.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 would set the threshold to 1 for any folder/file access (in case a user attempted access by mistake) however I would include an additional threshold of 2 folder/file access (within 12 hours) for an individual users/IP address, just incase the users is attempting to be covert in what they are doing.</a:t>
            </a:r>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96" name="Google Shape;1296;p78"/>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lang="en"/>
              <a:t>Restrict,</a:t>
            </a:r>
            <a:r>
              <a:rPr lang="en"/>
              <a:t> read, write and execute</a:t>
            </a:r>
            <a:endParaRPr/>
          </a:p>
          <a:p>
            <a:pPr indent="0" lvl="0" marL="0" marR="0" rtl="0" algn="l">
              <a:lnSpc>
                <a:spcPct val="115000"/>
              </a:lnSpc>
              <a:spcBef>
                <a:spcPts val="0"/>
              </a:spcBef>
              <a:spcAft>
                <a:spcPts val="0"/>
              </a:spcAft>
              <a:buClr>
                <a:schemeClr val="dk1"/>
              </a:buClr>
              <a:buSzPts val="1100"/>
              <a:buFont typeface="Arial"/>
              <a:buNone/>
            </a:pPr>
            <a:r>
              <a:rPr lang="en"/>
              <a:t>permissions, to only those who need each to be able to read, or write or execute on a folder or file. Eg, if a users does not need to </a:t>
            </a:r>
            <a:r>
              <a:rPr lang="en"/>
              <a:t>read or write or execute on a folder file, basis, access must be removed. </a:t>
            </a:r>
            <a:r>
              <a:rPr lang="en"/>
              <a:t>This also helps eliminates  an attacker to upload/execute a file/payload.</a:t>
            </a:r>
            <a:endParaRPr/>
          </a:p>
          <a:p>
            <a:pPr indent="0" lvl="0" marL="0" marR="0" rtl="0" algn="l">
              <a:lnSpc>
                <a:spcPct val="115000"/>
              </a:lnSpc>
              <a:spcBef>
                <a:spcPts val="0"/>
              </a:spcBef>
              <a:spcAft>
                <a:spcPts val="0"/>
              </a:spcAft>
              <a:buClr>
                <a:schemeClr val="dk1"/>
              </a:buClr>
              <a:buSzPts val="1100"/>
              <a:buFont typeface="Arial"/>
              <a:buNone/>
            </a:pPr>
            <a:r>
              <a:rPr lang="en" sz="1000"/>
              <a:t>Using chmod -rwxdrxw---The most basic </a:t>
            </a:r>
            <a:r>
              <a:rPr lang="en" sz="1000"/>
              <a:t>command is</a:t>
            </a:r>
            <a:r>
              <a:rPr lang="en" sz="1100"/>
              <a:t>;</a:t>
            </a:r>
            <a:endParaRPr sz="1100"/>
          </a:p>
          <a:p>
            <a:pPr indent="0" lvl="0" marL="0" marR="0" rtl="0" algn="l">
              <a:lnSpc>
                <a:spcPct val="115000"/>
              </a:lnSpc>
              <a:spcBef>
                <a:spcPts val="0"/>
              </a:spcBef>
              <a:spcAft>
                <a:spcPts val="0"/>
              </a:spcAft>
              <a:buClr>
                <a:schemeClr val="dk1"/>
              </a:buClr>
              <a:buSzPts val="1100"/>
              <a:buFont typeface="Arial"/>
              <a:buNone/>
            </a:pPr>
            <a:r>
              <a:rPr i="1" lang="en"/>
              <a:t>c</a:t>
            </a:r>
            <a:r>
              <a:rPr i="1" lang="en"/>
              <a:t>hmod -R xxx /?/?</a:t>
            </a:r>
            <a:r>
              <a:rPr lang="en" sz="800"/>
              <a:t> - where ? = /folder/(folder or file) and </a:t>
            </a:r>
            <a:r>
              <a:rPr lang="en" sz="800">
                <a:solidFill>
                  <a:schemeClr val="dk1"/>
                </a:solidFill>
              </a:rPr>
              <a:t>-rwxdrxw--- sets the read/write/execute permissions</a:t>
            </a:r>
            <a:endParaRPr sz="800"/>
          </a:p>
          <a:p>
            <a:pPr indent="0" lvl="0" marL="0" rtl="0" algn="l">
              <a:spcBef>
                <a:spcPts val="0"/>
              </a:spcBef>
              <a:spcAft>
                <a:spcPts val="0"/>
              </a:spcAft>
              <a:buClr>
                <a:schemeClr val="dk1"/>
              </a:buClr>
              <a:buSzPts val="1100"/>
              <a:buFont typeface="Arial"/>
              <a:buNone/>
            </a:pPr>
            <a:r>
              <a:rPr i="1" lang="en" sz="1100">
                <a:solidFill>
                  <a:schemeClr val="dk1"/>
                </a:solidFill>
              </a:rPr>
              <a:t>chmod g+s /var/www/ 192.168.1.105</a:t>
            </a:r>
            <a:endParaRPr i="1" sz="1100">
              <a:solidFill>
                <a:schemeClr val="dk1"/>
              </a:solidFill>
            </a:endParaRPr>
          </a:p>
          <a:p>
            <a:pPr indent="0" lvl="0" marL="0" rtl="0" algn="l">
              <a:spcBef>
                <a:spcPts val="0"/>
              </a:spcBef>
              <a:spcAft>
                <a:spcPts val="0"/>
              </a:spcAft>
              <a:buClr>
                <a:schemeClr val="dk1"/>
              </a:buClr>
              <a:buSzPts val="1100"/>
              <a:buFont typeface="Arial"/>
              <a:buNone/>
            </a:pPr>
            <a:r>
              <a:rPr lang="en" sz="800">
                <a:solidFill>
                  <a:schemeClr val="dk1"/>
                </a:solidFill>
              </a:rPr>
              <a:t>Set any folder/file created (within parent directory) to use parent directory permissions)</a:t>
            </a:r>
            <a:r>
              <a:rPr lang="en" sz="950">
                <a:solidFill>
                  <a:srgbClr val="202122"/>
                </a:solidFill>
                <a:highlight>
                  <a:srgbClr val="FFFFFF"/>
                </a:highlight>
                <a:latin typeface="Arial"/>
                <a:ea typeface="Arial"/>
                <a:cs typeface="Arial"/>
                <a:sym typeface="Arial"/>
              </a:rPr>
              <a:t>.</a:t>
            </a:r>
            <a:endParaRPr sz="1100"/>
          </a:p>
          <a:p>
            <a:pPr indent="0" lvl="0" marL="0" marR="0" rtl="0" algn="l">
              <a:lnSpc>
                <a:spcPct val="115000"/>
              </a:lnSpc>
              <a:spcBef>
                <a:spcPts val="0"/>
              </a:spcBef>
              <a:spcAft>
                <a:spcPts val="0"/>
              </a:spcAft>
              <a:buClr>
                <a:schemeClr val="dk1"/>
              </a:buClr>
              <a:buSzPts val="1100"/>
              <a:buFont typeface="Arial"/>
              <a:buNone/>
            </a:pPr>
            <a:r>
              <a:rPr i="1" lang="en"/>
              <a:t>chown -R “user” /var/www /192.168.1.105/</a:t>
            </a:r>
            <a:endParaRPr i="1"/>
          </a:p>
          <a:p>
            <a:pPr indent="0" lvl="0" marL="0" marR="0" rtl="0" algn="l">
              <a:lnSpc>
                <a:spcPct val="115000"/>
              </a:lnSpc>
              <a:spcBef>
                <a:spcPts val="0"/>
              </a:spcBef>
              <a:spcAft>
                <a:spcPts val="0"/>
              </a:spcAft>
              <a:buClr>
                <a:schemeClr val="dk1"/>
              </a:buClr>
              <a:buSzPts val="1100"/>
              <a:buFont typeface="Arial"/>
              <a:buNone/>
            </a:pPr>
            <a:r>
              <a:rPr lang="en" sz="700"/>
              <a:t>Ssets user “user” as the owner of every folder/file in .var/www</a:t>
            </a:r>
            <a:endParaRPr sz="700"/>
          </a:p>
          <a:p>
            <a:pPr indent="0" lvl="0" marL="0" marR="0" rtl="0" algn="l">
              <a:lnSpc>
                <a:spcPct val="115000"/>
              </a:lnSpc>
              <a:spcBef>
                <a:spcPts val="0"/>
              </a:spcBef>
              <a:spcAft>
                <a:spcPts val="0"/>
              </a:spcAft>
              <a:buClr>
                <a:schemeClr val="dk1"/>
              </a:buClr>
              <a:buSzPts val="1100"/>
              <a:buFont typeface="Arial"/>
              <a:buNone/>
            </a:pPr>
            <a:r>
              <a:rPr i="1" lang="en"/>
              <a:t>chmod -R xxx /var/www /192.168.1.10 5</a:t>
            </a:r>
            <a:endParaRPr i="1"/>
          </a:p>
          <a:p>
            <a:pPr indent="0" lvl="0" marL="0" marR="0" rtl="0" algn="l">
              <a:lnSpc>
                <a:spcPct val="115000"/>
              </a:lnSpc>
              <a:spcBef>
                <a:spcPts val="0"/>
              </a:spcBef>
              <a:spcAft>
                <a:spcPts val="0"/>
              </a:spcAft>
              <a:buClr>
                <a:schemeClr val="dk1"/>
              </a:buClr>
              <a:buSzPts val="1100"/>
              <a:buFont typeface="Arial"/>
              <a:buNone/>
            </a:pPr>
            <a:r>
              <a:rPr lang="en" sz="700"/>
              <a:t>Set permissions. x (read) x (write) x (execute) </a:t>
            </a:r>
            <a:endParaRPr sz="700"/>
          </a:p>
          <a:p>
            <a:pPr indent="0" lvl="0" marL="0" marR="0" rtl="0" algn="l">
              <a:lnSpc>
                <a:spcPct val="115000"/>
              </a:lnSpc>
              <a:spcBef>
                <a:spcPts val="0"/>
              </a:spcBef>
              <a:spcAft>
                <a:spcPts val="0"/>
              </a:spcAft>
              <a:buClr>
                <a:schemeClr val="dk1"/>
              </a:buClr>
              <a:buSzPts val="1100"/>
              <a:buFont typeface="Arial"/>
              <a:buNone/>
            </a:pPr>
            <a:r>
              <a:t/>
            </a:r>
            <a:endParaRPr sz="1050">
              <a:solidFill>
                <a:srgbClr val="202122"/>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sz="900"/>
          </a:p>
          <a:p>
            <a:pPr indent="0" lvl="0" marL="0" marR="0" rtl="0" algn="l">
              <a:lnSpc>
                <a:spcPct val="115000"/>
              </a:lnSpc>
              <a:spcBef>
                <a:spcPts val="0"/>
              </a:spcBef>
              <a:spcAft>
                <a:spcPts val="0"/>
              </a:spcAft>
              <a:buClr>
                <a:schemeClr val="dk1"/>
              </a:buClr>
              <a:buSzPts val="1100"/>
              <a:buFont typeface="Arial"/>
              <a:buNone/>
            </a:pPr>
            <a:r>
              <a:t/>
            </a:r>
            <a:endParaRPr sz="9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marR="0" rtl="0" algn="ctr">
              <a:lnSpc>
                <a:spcPct val="100000"/>
              </a:lnSpc>
              <a:spcBef>
                <a:spcPts val="800"/>
              </a:spcBef>
              <a:spcAft>
                <a:spcPts val="0"/>
              </a:spcAft>
              <a:buNone/>
            </a:pPr>
            <a:r>
              <a:rPr b="1" lang="en" sz="1800"/>
              <a:t>[Insert Here]</a:t>
            </a:r>
            <a:endParaRPr b="1" sz="1800"/>
          </a:p>
          <a:p>
            <a:pPr indent="0" lvl="0" marL="0" rtl="0" algn="l">
              <a:spcBef>
                <a:spcPts val="0"/>
              </a:spcBef>
              <a:spcAft>
                <a:spcPts val="0"/>
              </a:spcAft>
              <a:buNone/>
            </a:pPr>
            <a:r>
              <a:t/>
            </a:r>
            <a:endParaRPr/>
          </a:p>
          <a:p>
            <a:pPr indent="0" lvl="0" marL="0" rtl="0" algn="l">
              <a:spcBef>
                <a:spcPts val="800"/>
              </a:spcBef>
              <a:spcAft>
                <a:spcPts val="0"/>
              </a:spcAft>
              <a:buNone/>
            </a:pPr>
            <a:r>
              <a:rPr lang="en"/>
              <a:t>Use </a:t>
            </a:r>
            <a:r>
              <a:rPr lang="en" u="sng">
                <a:solidFill>
                  <a:schemeClr val="hlink"/>
                </a:solidFill>
                <a:hlinkClick r:id="rId3"/>
              </a:rPr>
              <a:t>draw.io</a:t>
            </a:r>
            <a:r>
              <a:rPr lang="en">
                <a:solidFill>
                  <a:schemeClr val="dk1"/>
                </a:solidFill>
              </a:rPr>
              <a:t> to create</a:t>
            </a:r>
            <a:r>
              <a:rPr lang="en"/>
              <a:t> a diagram of the network.</a:t>
            </a:r>
            <a:endParaRPr/>
          </a:p>
          <a:p>
            <a:pPr indent="0" lvl="0" marL="0" rtl="0" algn="l">
              <a:spcBef>
                <a:spcPts val="800"/>
              </a:spcBef>
              <a:spcAft>
                <a:spcPts val="0"/>
              </a:spcAft>
              <a:buClr>
                <a:schemeClr val="dk1"/>
              </a:buClr>
              <a:buSzPts val="1100"/>
              <a:buFont typeface="Arial"/>
              <a:buNone/>
            </a:pPr>
            <a:r>
              <a:rPr lang="en"/>
              <a:t>Add your diagram to this slide and fill out the data in the sidebar.</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058" name="Google Shape;1058;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59" name="Google Shape;1059;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0" name="Google Shape;1060;p57"/>
          <p:cNvPicPr preferRelativeResize="0"/>
          <p:nvPr/>
        </p:nvPicPr>
        <p:blipFill rotWithShape="1">
          <a:blip r:embed="rId4">
            <a:alphaModFix/>
          </a:blip>
          <a:srcRect b="-4981" l="-388" r="-4587" t="-4992"/>
          <a:stretch/>
        </p:blipFill>
        <p:spPr>
          <a:xfrm>
            <a:off x="69925" y="678352"/>
            <a:ext cx="9144002" cy="4387848"/>
          </a:xfrm>
          <a:prstGeom prst="rect">
            <a:avLst/>
          </a:prstGeom>
          <a:noFill/>
          <a:ln>
            <a:noFill/>
          </a:ln>
        </p:spPr>
      </p:pic>
      <p:sp>
        <p:nvSpPr>
          <p:cNvPr id="1061" name="Google Shape;1061;p57"/>
          <p:cNvSpPr txBox="1"/>
          <p:nvPr>
            <p:ph idx="3" type="subTitle"/>
          </p:nvPr>
        </p:nvSpPr>
        <p:spPr>
          <a:xfrm>
            <a:off x="6580575" y="910475"/>
            <a:ext cx="24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Range: 192.168.1.0/24</a:t>
            </a:r>
            <a:endParaRPr/>
          </a:p>
          <a:p>
            <a:pPr indent="0" lvl="0" marL="0" rtl="0" algn="l">
              <a:spcBef>
                <a:spcPts val="0"/>
              </a:spcBef>
              <a:spcAft>
                <a:spcPts val="0"/>
              </a:spcAft>
              <a:buClr>
                <a:schemeClr val="dk1"/>
              </a:buClr>
              <a:buSzPts val="1100"/>
              <a:buFont typeface="Arial"/>
              <a:buNone/>
            </a:pPr>
            <a:r>
              <a:rPr lang="en"/>
              <a:t>Netmask: 255.255.255.0</a:t>
            </a:r>
            <a:endParaRPr/>
          </a:p>
          <a:p>
            <a:pPr indent="0" lvl="0" marL="0" rtl="0" algn="l">
              <a:spcBef>
                <a:spcPts val="0"/>
              </a:spcBef>
              <a:spcAft>
                <a:spcPts val="0"/>
              </a:spcAft>
              <a:buClr>
                <a:schemeClr val="dk1"/>
              </a:buClr>
              <a:buSzPts val="1100"/>
              <a:buFont typeface="Arial"/>
              <a:buNone/>
            </a:pPr>
            <a:r>
              <a:rPr lang="en"/>
              <a:t>Gateway: 192.168.1.1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solidFill>
                  <a:schemeClr val="dk1"/>
                </a:solidFill>
              </a:rPr>
              <a:t>IPv4: 192.168.1.1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OS: Win 10.0.18363 N/A Build 18363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Hostname: ML-RefVm-726242 (Virtual machine)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IPv4: 192.168.1.8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OS: Linux kali 4.18.0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Hostname: kali (kali)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IPv4: 192.168.1.100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OS: Linux Ubuntu 18.04.3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Hostname: ubuntu-headless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 </a:t>
            </a:r>
            <a:endParaRPr/>
          </a:p>
          <a:p>
            <a:pPr indent="0" lvl="0" marL="0" rtl="0" algn="l">
              <a:spcBef>
                <a:spcPts val="0"/>
              </a:spcBef>
              <a:spcAft>
                <a:spcPts val="0"/>
              </a:spcAft>
              <a:buClr>
                <a:schemeClr val="dk1"/>
              </a:buClr>
              <a:buSzPts val="1100"/>
              <a:buFont typeface="Arial"/>
              <a:buNone/>
            </a:pPr>
            <a:r>
              <a:rPr lang="en"/>
              <a:t>OS: </a:t>
            </a:r>
            <a:r>
              <a:rPr lang="en">
                <a:solidFill>
                  <a:schemeClr val="dk1"/>
                </a:solidFill>
              </a:rPr>
              <a:t>Linux Ubuntu 18.04.1</a:t>
            </a:r>
            <a:endParaRPr/>
          </a:p>
          <a:p>
            <a:pPr indent="0" lvl="0" marL="0" rtl="0" algn="l">
              <a:spcBef>
                <a:spcPts val="0"/>
              </a:spcBef>
              <a:spcAft>
                <a:spcPts val="0"/>
              </a:spcAft>
              <a:buClr>
                <a:schemeClr val="dk1"/>
              </a:buClr>
              <a:buSzPts val="1100"/>
              <a:buFont typeface="Arial"/>
              <a:buNone/>
            </a:pPr>
            <a:r>
              <a:rPr lang="en"/>
              <a:t>Hostname: server1 (Capstone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419800" y="1132225"/>
          <a:ext cx="3000000" cy="3000000"/>
        </p:xfrm>
        <a:graphic>
          <a:graphicData uri="http://schemas.openxmlformats.org/drawingml/2006/table">
            <a:tbl>
              <a:tblPr>
                <a:noFill/>
                <a:tableStyleId>{47F2B857-735C-46B1-9DCF-409F4A6CBD0D}</a:tableStyleId>
              </a:tblPr>
              <a:tblGrid>
                <a:gridCol w="2782200"/>
                <a:gridCol w="2782200"/>
                <a:gridCol w="2782200"/>
              </a:tblGrid>
              <a:tr h="3115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849125">
                <a:tc>
                  <a:txBody>
                    <a:bodyPr/>
                    <a:lstStyle/>
                    <a:p>
                      <a:pPr indent="0" lvl="0" marL="0" rtl="0" algn="l">
                        <a:spcBef>
                          <a:spcPts val="0"/>
                        </a:spcBef>
                        <a:spcAft>
                          <a:spcPts val="0"/>
                        </a:spcAft>
                        <a:buNone/>
                      </a:pPr>
                      <a:r>
                        <a:rPr lang="en" sz="1200">
                          <a:latin typeface="Roboto"/>
                          <a:ea typeface="Roboto"/>
                          <a:cs typeface="Roboto"/>
                          <a:sym typeface="Roboto"/>
                        </a:rPr>
                        <a:t>ML-RefVm-726242</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b="1" lang="en" sz="900">
                          <a:latin typeface="Roboto"/>
                          <a:ea typeface="Roboto"/>
                          <a:cs typeface="Roboto"/>
                          <a:sym typeface="Roboto"/>
                        </a:rPr>
                        <a:t>Host server</a:t>
                      </a:r>
                      <a:endParaRPr b="1"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Windows Hyper-V Manager v</a:t>
                      </a:r>
                      <a:r>
                        <a:rPr lang="en" sz="900">
                          <a:latin typeface="Roboto"/>
                          <a:ea typeface="Roboto"/>
                          <a:cs typeface="Roboto"/>
                          <a:sym typeface="Roboto"/>
                        </a:rPr>
                        <a:t>irtual</a:t>
                      </a:r>
                      <a:r>
                        <a:rPr lang="en" sz="900">
                          <a:latin typeface="Roboto"/>
                          <a:ea typeface="Roboto"/>
                          <a:cs typeface="Roboto"/>
                          <a:sym typeface="Roboto"/>
                        </a:rPr>
                        <a:t> server </a:t>
                      </a:r>
                      <a:r>
                        <a:rPr lang="en" sz="900">
                          <a:latin typeface="Roboto"/>
                          <a:ea typeface="Roboto"/>
                          <a:cs typeface="Roboto"/>
                          <a:sym typeface="Roboto"/>
                        </a:rPr>
                        <a:t>providing; (</a:t>
                      </a:r>
                      <a:r>
                        <a:rPr lang="en" sz="900">
                          <a:solidFill>
                            <a:schemeClr val="dk1"/>
                          </a:solidFill>
                          <a:latin typeface="Roboto"/>
                          <a:ea typeface="Roboto"/>
                          <a:cs typeface="Roboto"/>
                          <a:sym typeface="Roboto"/>
                        </a:rPr>
                        <a:t>for 3 below listed servers)</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 </a:t>
                      </a:r>
                      <a:r>
                        <a:rPr lang="en" sz="900">
                          <a:latin typeface="Roboto"/>
                          <a:ea typeface="Roboto"/>
                          <a:cs typeface="Roboto"/>
                          <a:sym typeface="Roboto"/>
                        </a:rPr>
                        <a:t>Network Gateway</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 Remote </a:t>
                      </a:r>
                      <a:r>
                        <a:rPr lang="en" sz="900">
                          <a:latin typeface="Roboto"/>
                          <a:ea typeface="Roboto"/>
                          <a:cs typeface="Roboto"/>
                          <a:sym typeface="Roboto"/>
                        </a:rPr>
                        <a:t>desktop</a:t>
                      </a:r>
                      <a:r>
                        <a:rPr lang="en" sz="900">
                          <a:latin typeface="Roboto"/>
                          <a:ea typeface="Roboto"/>
                          <a:cs typeface="Roboto"/>
                          <a:sym typeface="Roboto"/>
                        </a:rPr>
                        <a:t> interface </a:t>
                      </a:r>
                      <a:endParaRPr sz="9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025">
                <a:tc>
                  <a:txBody>
                    <a:bodyPr/>
                    <a:lstStyle/>
                    <a:p>
                      <a:pPr indent="0" lvl="0" marL="0" marR="0" rtl="0" algn="l">
                        <a:lnSpc>
                          <a:spcPct val="100000"/>
                        </a:lnSpc>
                        <a:spcBef>
                          <a:spcPts val="0"/>
                        </a:spcBef>
                        <a:spcAft>
                          <a:spcPts val="0"/>
                        </a:spcAft>
                        <a:buNone/>
                      </a:pPr>
                      <a:r>
                        <a:rPr lang="en" sz="1200">
                          <a:latin typeface="Roboto"/>
                          <a:ea typeface="Roboto"/>
                          <a:cs typeface="Roboto"/>
                          <a:sym typeface="Roboto"/>
                        </a:rPr>
                        <a:t>kali</a:t>
                      </a:r>
                      <a:endParaRPr sz="1000">
                        <a:solidFill>
                          <a:schemeClr val="dk1"/>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a:latin typeface="Roboto"/>
                          <a:ea typeface="Roboto"/>
                          <a:cs typeface="Roboto"/>
                          <a:sym typeface="Roboto"/>
                        </a:rPr>
                        <a:t>192.168.1.8</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None/>
                      </a:pPr>
                      <a:r>
                        <a:rPr b="1" i="1" lang="en" sz="900">
                          <a:latin typeface="Roboto"/>
                          <a:ea typeface="Roboto"/>
                          <a:cs typeface="Roboto"/>
                          <a:sym typeface="Roboto"/>
                        </a:rPr>
                        <a:t>Attacker machine - kali server</a:t>
                      </a:r>
                      <a:endParaRPr b="1" i="1" sz="900">
                        <a:latin typeface="Roboto"/>
                        <a:ea typeface="Roboto"/>
                        <a:cs typeface="Roboto"/>
                        <a:sym typeface="Roboto"/>
                      </a:endParaRPr>
                    </a:p>
                    <a:p>
                      <a:pPr indent="0" lvl="0" marL="0" marR="0" rtl="0" algn="l">
                        <a:lnSpc>
                          <a:spcPct val="100000"/>
                        </a:lnSpc>
                        <a:spcBef>
                          <a:spcPts val="0"/>
                        </a:spcBef>
                        <a:spcAft>
                          <a:spcPts val="0"/>
                        </a:spcAft>
                        <a:buNone/>
                      </a:pPr>
                      <a:r>
                        <a:rPr lang="en" sz="900">
                          <a:latin typeface="Roboto"/>
                          <a:ea typeface="Roboto"/>
                          <a:cs typeface="Roboto"/>
                          <a:sym typeface="Roboto"/>
                        </a:rPr>
                        <a:t>- Linux OS/device with security tools, used to </a:t>
                      </a:r>
                      <a:r>
                        <a:rPr lang="en" sz="900">
                          <a:latin typeface="Roboto"/>
                          <a:ea typeface="Roboto"/>
                          <a:cs typeface="Roboto"/>
                          <a:sym typeface="Roboto"/>
                        </a:rPr>
                        <a:t>launched</a:t>
                      </a:r>
                      <a:r>
                        <a:rPr lang="en" sz="900">
                          <a:latin typeface="Roboto"/>
                          <a:ea typeface="Roboto"/>
                          <a:cs typeface="Roboto"/>
                          <a:sym typeface="Roboto"/>
                        </a:rPr>
                        <a:t> </a:t>
                      </a:r>
                      <a:r>
                        <a:rPr lang="en" sz="900">
                          <a:latin typeface="Roboto"/>
                          <a:ea typeface="Roboto"/>
                          <a:cs typeface="Roboto"/>
                          <a:sym typeface="Roboto"/>
                        </a:rPr>
                        <a:t>attacks at the Capstone server for assessment and testing of vulnerabilities.</a:t>
                      </a:r>
                      <a:endParaRPr sz="9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849125">
                <a:tc>
                  <a:txBody>
                    <a:bodyPr/>
                    <a:lstStyle/>
                    <a:p>
                      <a:pPr indent="0" lvl="0" marL="0" rtl="0" algn="l">
                        <a:spcBef>
                          <a:spcPts val="0"/>
                        </a:spcBef>
                        <a:spcAft>
                          <a:spcPts val="0"/>
                        </a:spcAft>
                        <a:buClr>
                          <a:schemeClr val="dk1"/>
                        </a:buClr>
                        <a:buSzPts val="1100"/>
                        <a:buFont typeface="Arial"/>
                        <a:buNone/>
                      </a:pPr>
                      <a:r>
                        <a:rPr lang="en" sz="1200">
                          <a:latin typeface="Roboto"/>
                          <a:ea typeface="Roboto"/>
                          <a:cs typeface="Roboto"/>
                          <a:sym typeface="Roboto"/>
                        </a:rPr>
                        <a:t>ubuntu-headless</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b="1" i="1" lang="en" sz="900">
                          <a:latin typeface="Roboto"/>
                          <a:ea typeface="Roboto"/>
                          <a:cs typeface="Roboto"/>
                          <a:sym typeface="Roboto"/>
                        </a:rPr>
                        <a:t>Log server - elk server</a:t>
                      </a:r>
                      <a:endParaRPr b="1" i="1"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Linux OS/device aggregating logs from the server1, for </a:t>
                      </a:r>
                      <a:r>
                        <a:rPr lang="en" sz="900">
                          <a:latin typeface="Roboto"/>
                          <a:ea typeface="Roboto"/>
                          <a:cs typeface="Roboto"/>
                          <a:sym typeface="Roboto"/>
                        </a:rPr>
                        <a:t>analysis.</a:t>
                      </a:r>
                      <a:r>
                        <a:rPr lang="en" sz="900">
                          <a:latin typeface="Roboto"/>
                          <a:ea typeface="Roboto"/>
                          <a:cs typeface="Roboto"/>
                          <a:sym typeface="Roboto"/>
                        </a:rPr>
                        <a:t> (creates visualizations for application,  infrastructure monitoring &amp; security)</a:t>
                      </a:r>
                      <a:endParaRPr sz="9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025">
                <a:tc>
                  <a:txBody>
                    <a:bodyPr/>
                    <a:lstStyle/>
                    <a:p>
                      <a:pPr indent="0" lvl="0" marL="0" rtl="0" algn="l">
                        <a:spcBef>
                          <a:spcPts val="0"/>
                        </a:spcBef>
                        <a:spcAft>
                          <a:spcPts val="0"/>
                        </a:spcAft>
                        <a:buClr>
                          <a:schemeClr val="dk1"/>
                        </a:buClr>
                        <a:buSzPts val="1100"/>
                        <a:buFont typeface="Arial"/>
                        <a:buNone/>
                      </a:pPr>
                      <a:r>
                        <a:rPr lang="en" sz="1200">
                          <a:latin typeface="Roboto"/>
                          <a:ea typeface="Roboto"/>
                          <a:cs typeface="Roboto"/>
                          <a:sym typeface="Roboto"/>
                        </a:rPr>
                        <a:t>server1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latin typeface="Roboto"/>
                          <a:ea typeface="Roboto"/>
                          <a:cs typeface="Roboto"/>
                          <a:sym typeface="Roboto"/>
                        </a:rPr>
                        <a:t>192.168.1.105</a:t>
                      </a:r>
                      <a:r>
                        <a:rPr lang="en" sz="1000">
                          <a:solidFill>
                            <a:schemeClr val="dk1"/>
                          </a:solidFill>
                          <a:latin typeface="Roboto"/>
                          <a:ea typeface="Roboto"/>
                          <a:cs typeface="Roboto"/>
                          <a:sym typeface="Roboto"/>
                        </a:rPr>
                        <a:t>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b="1" i="1" lang="en" sz="900" u="sng">
                          <a:latin typeface="Roboto"/>
                          <a:ea typeface="Roboto"/>
                          <a:cs typeface="Roboto"/>
                          <a:sym typeface="Roboto"/>
                        </a:rPr>
                        <a:t>Target </a:t>
                      </a:r>
                      <a:r>
                        <a:rPr b="1" i="1" lang="en" sz="900">
                          <a:latin typeface="Roboto"/>
                          <a:ea typeface="Roboto"/>
                          <a:cs typeface="Roboto"/>
                          <a:sym typeface="Roboto"/>
                        </a:rPr>
                        <a:t>webserver</a:t>
                      </a:r>
                      <a:r>
                        <a:rPr b="1" lang="en" sz="900">
                          <a:latin typeface="Roboto"/>
                          <a:ea typeface="Roboto"/>
                          <a:cs typeface="Roboto"/>
                          <a:sym typeface="Roboto"/>
                        </a:rPr>
                        <a:t> - </a:t>
                      </a:r>
                      <a:r>
                        <a:rPr lang="en" sz="900">
                          <a:latin typeface="Roboto"/>
                          <a:ea typeface="Roboto"/>
                          <a:cs typeface="Roboto"/>
                          <a:sym typeface="Roboto"/>
                        </a:rPr>
                        <a:t>Capstone </a:t>
                      </a:r>
                      <a:r>
                        <a:rPr lang="en" sz="900">
                          <a:latin typeface="Roboto"/>
                          <a:ea typeface="Roboto"/>
                          <a:cs typeface="Roboto"/>
                          <a:sym typeface="Roboto"/>
                        </a:rPr>
                        <a:t>Corporate</a:t>
                      </a:r>
                      <a:r>
                        <a:rPr lang="en" sz="900">
                          <a:latin typeface="Roboto"/>
                          <a:ea typeface="Roboto"/>
                          <a:cs typeface="Roboto"/>
                          <a:sym typeface="Roboto"/>
                        </a:rPr>
                        <a:t> server</a:t>
                      </a:r>
                      <a:endParaRPr sz="9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900">
                          <a:latin typeface="Roboto"/>
                          <a:ea typeface="Roboto"/>
                          <a:cs typeface="Roboto"/>
                          <a:sym typeface="Roboto"/>
                        </a:rPr>
                        <a:t>Production web server being accessed and tested for </a:t>
                      </a:r>
                      <a:r>
                        <a:rPr lang="en" sz="900">
                          <a:latin typeface="Roboto"/>
                          <a:ea typeface="Roboto"/>
                          <a:cs typeface="Roboto"/>
                          <a:sym typeface="Roboto"/>
                        </a:rPr>
                        <a:t>vulnerabilities. </a:t>
                      </a:r>
                      <a:endParaRPr sz="9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 - Page 1</a:t>
            </a:r>
            <a:endParaRPr/>
          </a:p>
        </p:txBody>
      </p:sp>
      <p:sp>
        <p:nvSpPr>
          <p:cNvPr id="1083" name="Google Shape;1083;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5" name="Google Shape;1085;p60"/>
          <p:cNvGraphicFramePr/>
          <p:nvPr/>
        </p:nvGraphicFramePr>
        <p:xfrm>
          <a:off x="467150" y="1201900"/>
          <a:ext cx="3000000" cy="3000000"/>
        </p:xfrm>
        <a:graphic>
          <a:graphicData uri="http://schemas.openxmlformats.org/drawingml/2006/table">
            <a:tbl>
              <a:tblPr>
                <a:noFill/>
                <a:tableStyleId>{47F2B857-735C-46B1-9DCF-409F4A6CBD0D}</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1. Open </a:t>
                      </a:r>
                      <a:r>
                        <a:rPr lang="en" sz="1100">
                          <a:solidFill>
                            <a:schemeClr val="dk1"/>
                          </a:solidFill>
                          <a:latin typeface="Roboto"/>
                          <a:ea typeface="Roboto"/>
                          <a:cs typeface="Roboto"/>
                          <a:sym typeface="Roboto"/>
                        </a:rPr>
                        <a:t>TCP Port 80</a:t>
                      </a:r>
                      <a:endParaRPr sz="1100">
                        <a:solidFill>
                          <a:schemeClr val="dk1"/>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Poorly</a:t>
                      </a:r>
                      <a:r>
                        <a:rPr lang="en" sz="1100">
                          <a:latin typeface="Roboto"/>
                          <a:ea typeface="Roboto"/>
                          <a:cs typeface="Roboto"/>
                          <a:sym typeface="Roboto"/>
                        </a:rPr>
                        <a:t> configured and unsecured HTTP, </a:t>
                      </a:r>
                      <a:r>
                        <a:rPr lang="en" sz="1100">
                          <a:latin typeface="Roboto"/>
                          <a:ea typeface="Roboto"/>
                          <a:cs typeface="Roboto"/>
                          <a:sym typeface="Roboto"/>
                        </a:rPr>
                        <a:t>allowing exploitation of Capstone server and sensitive data.</a:t>
                      </a:r>
                      <a:r>
                        <a:rPr lang="en" sz="1100">
                          <a:latin typeface="Roboto"/>
                          <a:ea typeface="Roboto"/>
                          <a:cs typeface="Roboto"/>
                          <a:sym typeface="Roboto"/>
                        </a:rPr>
                        <a:t> </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i="1" lang="en" sz="1100">
                          <a:latin typeface="Roboto"/>
                          <a:ea typeface="Roboto"/>
                          <a:cs typeface="Roboto"/>
                          <a:sym typeface="Roboto"/>
                        </a:rPr>
                        <a:t>Allows anyone on the </a:t>
                      </a:r>
                      <a:r>
                        <a:rPr i="1" lang="en" sz="1100">
                          <a:latin typeface="Roboto"/>
                          <a:ea typeface="Roboto"/>
                          <a:cs typeface="Roboto"/>
                          <a:sym typeface="Roboto"/>
                        </a:rPr>
                        <a:t>internet </a:t>
                      </a:r>
                      <a:r>
                        <a:rPr i="1" lang="en" sz="1100">
                          <a:latin typeface="Roboto"/>
                          <a:ea typeface="Roboto"/>
                          <a:cs typeface="Roboto"/>
                          <a:sym typeface="Roboto"/>
                        </a:rPr>
                        <a:t>using a web </a:t>
                      </a:r>
                      <a:r>
                        <a:rPr i="1" lang="en" sz="1100">
                          <a:latin typeface="Roboto"/>
                          <a:ea typeface="Roboto"/>
                          <a:cs typeface="Roboto"/>
                          <a:sym typeface="Roboto"/>
                        </a:rPr>
                        <a:t>browser (HTTP)</a:t>
                      </a:r>
                      <a:r>
                        <a:rPr i="1" lang="en" sz="1100">
                          <a:latin typeface="Roboto"/>
                          <a:ea typeface="Roboto"/>
                          <a:cs typeface="Roboto"/>
                          <a:sym typeface="Roboto"/>
                        </a:rPr>
                        <a:t>, access Capstones </a:t>
                      </a:r>
                      <a:r>
                        <a:rPr i="1" lang="en" sz="1100">
                          <a:latin typeface="Roboto"/>
                          <a:ea typeface="Roboto"/>
                          <a:cs typeface="Roboto"/>
                          <a:sym typeface="Roboto"/>
                        </a:rPr>
                        <a:t>web server where they can find hidden directories, hidden files, usernames and sensitive data.</a:t>
                      </a:r>
                      <a:endParaRPr i="1"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2. Inadequate login/password </a:t>
                      </a:r>
                      <a:r>
                        <a:rPr lang="en" sz="1100">
                          <a:solidFill>
                            <a:schemeClr val="dk1"/>
                          </a:solidFill>
                          <a:latin typeface="Roboto"/>
                          <a:ea typeface="Roboto"/>
                          <a:cs typeface="Roboto"/>
                          <a:sym typeface="Roboto"/>
                        </a:rPr>
                        <a:t>policies</a:t>
                      </a:r>
                      <a:r>
                        <a:rPr lang="en" sz="1100">
                          <a:solidFill>
                            <a:schemeClr val="dk1"/>
                          </a:solidFill>
                          <a:latin typeface="Roboto"/>
                          <a:ea typeface="Roboto"/>
                          <a:cs typeface="Roboto"/>
                          <a:sym typeface="Roboto"/>
                        </a:rPr>
                        <a:t>  &amp; practices</a:t>
                      </a:r>
                      <a:endParaRPr sz="1100">
                        <a:highlight>
                          <a:srgbClr val="EFEFFF"/>
                        </a:highlight>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 </a:t>
                      </a:r>
                      <a:r>
                        <a:rPr lang="en" sz="1100">
                          <a:latin typeface="Roboto"/>
                          <a:ea typeface="Roboto"/>
                          <a:cs typeface="Roboto"/>
                          <a:sym typeface="Roboto"/>
                        </a:rPr>
                        <a:t>Passwords are common and/or stored in in plain text.</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No account lockout for failed number of login attempts.</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Only single factor </a:t>
                      </a:r>
                      <a:r>
                        <a:rPr lang="en" sz="1100">
                          <a:latin typeface="Roboto"/>
                          <a:ea typeface="Roboto"/>
                          <a:cs typeface="Roboto"/>
                          <a:sym typeface="Roboto"/>
                        </a:rPr>
                        <a:t>authentication used for logins.</a:t>
                      </a:r>
                      <a:endParaRPr i="1"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i="1" lang="en" sz="1100">
                          <a:solidFill>
                            <a:schemeClr val="dk1"/>
                          </a:solidFill>
                          <a:latin typeface="Roboto"/>
                          <a:ea typeface="Roboto"/>
                          <a:cs typeface="Roboto"/>
                          <a:sym typeface="Roboto"/>
                        </a:rPr>
                        <a:t>Capstones web server</a:t>
                      </a:r>
                      <a:endParaRPr i="1" sz="11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i="1" lang="en" sz="1100">
                          <a:solidFill>
                            <a:schemeClr val="dk1"/>
                          </a:solidFill>
                          <a:latin typeface="Roboto"/>
                          <a:ea typeface="Roboto"/>
                          <a:cs typeface="Roboto"/>
                          <a:sym typeface="Roboto"/>
                        </a:rPr>
                        <a:t>Vulnerable, accessible and open to exploitation by those who can obtain passwords, (in minutes via brute force or other password cracking methods).</a:t>
                      </a:r>
                      <a:endParaRPr i="1"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100">
                          <a:latin typeface="Roboto"/>
                          <a:ea typeface="Roboto"/>
                          <a:cs typeface="Roboto"/>
                          <a:sym typeface="Roboto"/>
                        </a:rPr>
                        <a:t>3</a:t>
                      </a:r>
                      <a:r>
                        <a:rPr lang="en" sz="1100">
                          <a:latin typeface="Roboto"/>
                          <a:ea typeface="Roboto"/>
                          <a:cs typeface="Roboto"/>
                          <a:sym typeface="Roboto"/>
                        </a:rPr>
                        <a:t>. php Reverse Shell</a:t>
                      </a:r>
                      <a:endParaRPr sz="11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100">
                          <a:latin typeface="Roboto"/>
                          <a:ea typeface="Roboto"/>
                          <a:cs typeface="Roboto"/>
                          <a:sym typeface="Roboto"/>
                        </a:rPr>
                        <a:t>infiltratration:</a:t>
                      </a:r>
                      <a:endParaRPr sz="11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100">
                          <a:latin typeface="Roboto"/>
                          <a:ea typeface="Roboto"/>
                          <a:cs typeface="Roboto"/>
                          <a:sym typeface="Roboto"/>
                        </a:rPr>
                        <a:t>CVE-2019-13386</a:t>
                      </a:r>
                      <a:endParaRPr sz="1100">
                        <a:latin typeface="Roboto"/>
                        <a:ea typeface="Roboto"/>
                        <a:cs typeface="Roboto"/>
                        <a:sym typeface="Roboto"/>
                      </a:endParaRPr>
                    </a:p>
                    <a:p>
                      <a:pPr indent="0" lvl="0" marL="0" rtl="0" algn="l">
                        <a:spcBef>
                          <a:spcPts val="0"/>
                        </a:spcBef>
                        <a:spcAft>
                          <a:spcPts val="0"/>
                        </a:spcAft>
                        <a:buNone/>
                      </a:pPr>
                      <a:r>
                        <a:t/>
                      </a:r>
                      <a:endParaRPr sz="1100">
                        <a:solidFill>
                          <a:schemeClr val="dk1"/>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server1 CentOS Web Panel 0.9.8.846 application requires updating/patching as is out of date, leaving the server exposed to exploitation.</a:t>
                      </a:r>
                      <a:r>
                        <a:rPr lang="en" sz="1100">
                          <a:latin typeface="Roboto"/>
                          <a:ea typeface="Roboto"/>
                          <a:cs typeface="Roboto"/>
                          <a:sym typeface="Roboto"/>
                        </a:rPr>
                        <a:t> </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A hidden action=9 feature in filemanager2.php allows attackers to execute a shell command, i.e., obtain a reverse shell with user privilege, gaining full access to server1</a:t>
                      </a:r>
                      <a:endParaRPr i="1" sz="1100">
                        <a:solidFill>
                          <a:schemeClr val="dk1"/>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Assessment - Page 2</a:t>
            </a:r>
            <a:endParaRPr/>
          </a:p>
        </p:txBody>
      </p:sp>
      <p:sp>
        <p:nvSpPr>
          <p:cNvPr id="1091" name="Google Shape;1091;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92" name="Google Shape;1092;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93" name="Google Shape;1093;p61"/>
          <p:cNvGraphicFramePr/>
          <p:nvPr/>
        </p:nvGraphicFramePr>
        <p:xfrm>
          <a:off x="467150" y="1201900"/>
          <a:ext cx="3000000" cy="3000000"/>
        </p:xfrm>
        <a:graphic>
          <a:graphicData uri="http://schemas.openxmlformats.org/drawingml/2006/table">
            <a:tbl>
              <a:tblPr>
                <a:noFill/>
                <a:tableStyleId>{47F2B857-735C-46B1-9DCF-409F4A6CBD0D}</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None/>
                      </a:pPr>
                      <a:r>
                        <a:rPr lang="en" sz="1100">
                          <a:latin typeface="Roboto"/>
                          <a:ea typeface="Roboto"/>
                          <a:cs typeface="Roboto"/>
                          <a:sym typeface="Roboto"/>
                        </a:rPr>
                        <a:t>4</a:t>
                      </a:r>
                      <a:r>
                        <a:rPr lang="en" sz="1100">
                          <a:latin typeface="Roboto"/>
                          <a:ea typeface="Roboto"/>
                          <a:cs typeface="Roboto"/>
                          <a:sym typeface="Roboto"/>
                        </a:rPr>
                        <a:t>. Poorly configured</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webdav</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Allows unauthorized uploading of malicious payload/data to server1.</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i="1" lang="en" sz="1100">
                          <a:solidFill>
                            <a:schemeClr val="dk1"/>
                          </a:solidFill>
                          <a:latin typeface="Roboto"/>
                          <a:ea typeface="Roboto"/>
                          <a:cs typeface="Roboto"/>
                          <a:sym typeface="Roboto"/>
                        </a:rPr>
                        <a:t>Allows remote attackers, the ability to execute malicious code on Capstones web server.</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100">
                          <a:latin typeface="Roboto"/>
                          <a:ea typeface="Roboto"/>
                          <a:cs typeface="Roboto"/>
                          <a:sym typeface="Roboto"/>
                        </a:rPr>
                        <a:t>5</a:t>
                      </a:r>
                      <a:r>
                        <a:rPr lang="en" sz="1100">
                          <a:latin typeface="Roboto"/>
                          <a:ea typeface="Roboto"/>
                          <a:cs typeface="Roboto"/>
                          <a:sym typeface="Roboto"/>
                        </a:rPr>
                        <a:t>. TCP 22  open</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TCP 22 is used (ssh) for remote login to a device and if left open could be used for unauthorised access/malicious intent.  </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100">
                          <a:latin typeface="Roboto"/>
                          <a:ea typeface="Roboto"/>
                          <a:cs typeface="Roboto"/>
                          <a:sym typeface="Roboto"/>
                        </a:rPr>
                        <a:t>Unorthousred user can gain remote access to server1.</a:t>
                      </a:r>
                      <a:endParaRPr sz="1100">
                        <a:latin typeface="Roboto"/>
                        <a:ea typeface="Roboto"/>
                        <a:cs typeface="Roboto"/>
                        <a:sym typeface="Roboto"/>
                      </a:endParaRPr>
                    </a:p>
                    <a:p>
                      <a:pPr indent="0" lvl="0" marL="0" rtl="0" algn="l">
                        <a:spcBef>
                          <a:spcPts val="0"/>
                        </a:spcBef>
                        <a:spcAft>
                          <a:spcPts val="0"/>
                        </a:spcAft>
                        <a:buNone/>
                      </a:pPr>
                      <a:r>
                        <a:rPr i="1" lang="en" sz="1000">
                          <a:latin typeface="Roboto"/>
                          <a:ea typeface="Roboto"/>
                          <a:cs typeface="Roboto"/>
                          <a:sym typeface="Roboto"/>
                        </a:rPr>
                        <a:t>Note: access to server1 via tcp 22 failed due to misconfigured config file, however this tcp should be closed in not required.</a:t>
                      </a:r>
                      <a:endParaRPr i="1" sz="1000">
                        <a:solidFill>
                          <a:schemeClr val="dk1"/>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6</a:t>
                      </a:r>
                      <a:r>
                        <a:rPr lang="en" sz="1100">
                          <a:solidFill>
                            <a:schemeClr val="dk1"/>
                          </a:solidFill>
                          <a:latin typeface="Roboto"/>
                          <a:ea typeface="Roboto"/>
                          <a:cs typeface="Roboto"/>
                          <a:sym typeface="Roboto"/>
                        </a:rPr>
                        <a:t>. LDAPLoginModule implementation.</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  </a:t>
                      </a:r>
                      <a:r>
                        <a:rPr b="1" lang="en" sz="1100" u="sng">
                          <a:solidFill>
                            <a:srgbClr val="008000"/>
                          </a:solidFill>
                          <a:highlight>
                            <a:srgbClr val="EFEFFF"/>
                          </a:highlight>
                          <a:hlinkClick r:id="rId3">
                            <a:extLst>
                              <a:ext uri="{A12FA001-AC4F-418D-AE19-62706E023703}">
                                <ahyp:hlinkClr val="tx"/>
                              </a:ext>
                            </a:extLst>
                          </a:hlinkClick>
                        </a:rPr>
                        <a:t>CVE-2015-6524</a:t>
                      </a:r>
                      <a:endParaRPr b="1" sz="1100" u="sng">
                        <a:solidFill>
                          <a:srgbClr val="008000"/>
                        </a:solidFill>
                        <a:highlight>
                          <a:srgbClr val="EFEFFF"/>
                        </a:highlight>
                      </a:endParaRPr>
                    </a:p>
                    <a:p>
                      <a:pPr indent="0" lvl="0" marL="0" rtl="0" algn="l">
                        <a:spcBef>
                          <a:spcPts val="0"/>
                        </a:spcBef>
                        <a:spcAft>
                          <a:spcPts val="0"/>
                        </a:spcAft>
                        <a:buNone/>
                      </a:pPr>
                      <a:r>
                        <a:t/>
                      </a:r>
                      <a:endParaRPr b="1" sz="1100">
                        <a:highlight>
                          <a:srgbClr val="EFEFFF"/>
                        </a:highlight>
                      </a:endParaRPr>
                    </a:p>
                    <a:p>
                      <a:pPr indent="0" lvl="0" marL="0" rtl="0" algn="l">
                        <a:spcBef>
                          <a:spcPts val="0"/>
                        </a:spcBef>
                        <a:spcAft>
                          <a:spcPts val="0"/>
                        </a:spcAft>
                        <a:buNone/>
                      </a:pPr>
                      <a:r>
                        <a:t/>
                      </a:r>
                      <a:endParaRPr i="1"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server1 - apache app requires updates/patching. It it out of date, leaving it exposed to exploitation. </a:t>
                      </a:r>
                      <a:endParaRPr i="1"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i="1" lang="en" sz="1100">
                          <a:solidFill>
                            <a:schemeClr val="dk1"/>
                          </a:solidFill>
                          <a:latin typeface="Roboto"/>
                          <a:ea typeface="Roboto"/>
                          <a:cs typeface="Roboto"/>
                          <a:sym typeface="Roboto"/>
                        </a:rPr>
                        <a:t>Allows wildcard operators in usernames, which allows remote attackers to obtain Capstone user credentials, via a brute force attack.</a:t>
                      </a:r>
                      <a:endParaRPr i="1"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a:t>
            </a:r>
            <a:r>
              <a:rPr lang="en"/>
              <a:t>Open TCP Port 80</a:t>
            </a:r>
            <a:endParaRPr/>
          </a:p>
        </p:txBody>
      </p:sp>
      <p:sp>
        <p:nvSpPr>
          <p:cNvPr id="1099" name="Google Shape;1099;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0" name="Google Shape;1100;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Used </a:t>
            </a:r>
            <a:r>
              <a:rPr lang="en" sz="1200">
                <a:latin typeface="Roboto"/>
                <a:ea typeface="Roboto"/>
                <a:cs typeface="Roboto"/>
                <a:sym typeface="Roboto"/>
              </a:rPr>
              <a:t>common</a:t>
            </a:r>
            <a:r>
              <a:rPr lang="en" sz="1200">
                <a:latin typeface="Roboto"/>
                <a:ea typeface="Roboto"/>
                <a:cs typeface="Roboto"/>
                <a:sym typeface="Roboto"/>
              </a:rPr>
              <a:t> command </a:t>
            </a:r>
            <a:r>
              <a:rPr b="1" lang="en" sz="1200">
                <a:latin typeface="Roboto"/>
                <a:ea typeface="Roboto"/>
                <a:cs typeface="Roboto"/>
                <a:sym typeface="Roboto"/>
              </a:rPr>
              <a:t>nmap</a:t>
            </a:r>
            <a:r>
              <a:rPr lang="en" sz="1200">
                <a:latin typeface="Roboto"/>
                <a:ea typeface="Roboto"/>
                <a:cs typeface="Roboto"/>
                <a:sym typeface="Roboto"/>
              </a:rPr>
              <a:t> to scan the</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environment for open TCP ports.</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Found the web server port 80</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on 192.168.1.105</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102" name="Google Shape;1102;p62"/>
          <p:cNvGrpSpPr/>
          <p:nvPr/>
        </p:nvGrpSpPr>
        <p:grpSpPr>
          <a:xfrm>
            <a:off x="457181" y="887903"/>
            <a:ext cx="533372" cy="533480"/>
            <a:chOff x="457200" y="1378813"/>
            <a:chExt cx="695400" cy="695450"/>
          </a:xfrm>
        </p:grpSpPr>
        <p:sp>
          <p:nvSpPr>
            <p:cNvPr id="1103" name="Google Shape;1103;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04" name="Google Shape;1104;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62"/>
          <p:cNvGrpSpPr/>
          <p:nvPr/>
        </p:nvGrpSpPr>
        <p:grpSpPr>
          <a:xfrm>
            <a:off x="3228956" y="887903"/>
            <a:ext cx="533372" cy="533480"/>
            <a:chOff x="457200" y="1378813"/>
            <a:chExt cx="695400" cy="695450"/>
          </a:xfrm>
        </p:grpSpPr>
        <p:sp>
          <p:nvSpPr>
            <p:cNvPr id="1106" name="Google Shape;1106;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07" name="Google Shape;1107;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8" name="Google Shape;1108;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This is not a exploit but rather a known method, used by anyone to determine system information like what TCP ports are open, </a:t>
            </a:r>
            <a:r>
              <a:rPr lang="en" sz="1200">
                <a:latin typeface="Roboto"/>
                <a:ea typeface="Roboto"/>
                <a:cs typeface="Roboto"/>
                <a:sym typeface="Roboto"/>
              </a:rPr>
              <a:t>running </a:t>
            </a:r>
            <a:r>
              <a:rPr lang="en" sz="1200">
                <a:latin typeface="Roboto"/>
                <a:ea typeface="Roboto"/>
                <a:cs typeface="Roboto"/>
                <a:sym typeface="Roboto"/>
              </a:rPr>
              <a:t>operating systems.</a:t>
            </a:r>
            <a:endParaRPr sz="1200">
              <a:latin typeface="Roboto"/>
              <a:ea typeface="Roboto"/>
              <a:cs typeface="Roboto"/>
              <a:sym typeface="Roboto"/>
            </a:endParaRPr>
          </a:p>
        </p:txBody>
      </p:sp>
      <p:grpSp>
        <p:nvGrpSpPr>
          <p:cNvPr id="1110" name="Google Shape;1110;p62"/>
          <p:cNvGrpSpPr/>
          <p:nvPr/>
        </p:nvGrpSpPr>
        <p:grpSpPr>
          <a:xfrm>
            <a:off x="6134081" y="888653"/>
            <a:ext cx="533372" cy="533480"/>
            <a:chOff x="457200" y="1378813"/>
            <a:chExt cx="695400" cy="695450"/>
          </a:xfrm>
        </p:grpSpPr>
        <p:sp>
          <p:nvSpPr>
            <p:cNvPr id="1111" name="Google Shape;1111;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12" name="Google Shape;1112;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2"/>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1115" name="Google Shape;1115;p62"/>
          <p:cNvPicPr preferRelativeResize="0"/>
          <p:nvPr/>
        </p:nvPicPr>
        <p:blipFill>
          <a:blip r:embed="rId3">
            <a:alphaModFix/>
          </a:blip>
          <a:stretch>
            <a:fillRect/>
          </a:stretch>
        </p:blipFill>
        <p:spPr>
          <a:xfrm>
            <a:off x="6577500" y="1595150"/>
            <a:ext cx="2371501" cy="26105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